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C5AE6-DBDB-4F33-8118-0F7FB5C43B66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8B159-8256-4320-85CF-44DEF2D88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2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1313" y="695325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05265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7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57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18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8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477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19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9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85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412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1839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1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1" name="Google Shape;29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813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9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737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665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11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445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622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9869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4844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1750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6:notes"/>
          <p:cNvSpPr txBox="1">
            <a:spLocks noGrp="1"/>
          </p:cNvSpPr>
          <p:nvPr>
            <p:ph type="body" idx="1"/>
          </p:nvPr>
        </p:nvSpPr>
        <p:spPr>
          <a:xfrm>
            <a:off x="687722" y="4415162"/>
            <a:ext cx="5506379" cy="418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16:notes"/>
          <p:cNvSpPr txBox="1">
            <a:spLocks noGrp="1"/>
          </p:cNvSpPr>
          <p:nvPr>
            <p:ph type="sldNum" idx="12"/>
          </p:nvPr>
        </p:nvSpPr>
        <p:spPr>
          <a:xfrm>
            <a:off x="3898611" y="8830315"/>
            <a:ext cx="2981654" cy="464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44400" rIns="88825" bIns="444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048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3"/>
          <p:cNvSpPr txBox="1">
            <a:spLocks noGrp="1"/>
          </p:cNvSpPr>
          <p:nvPr>
            <p:ph type="title"/>
          </p:nvPr>
        </p:nvSpPr>
        <p:spPr>
          <a:xfrm rot="5400000">
            <a:off x="7081838" y="2032000"/>
            <a:ext cx="5851525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3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43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8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6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6"/>
          <p:cNvSpPr txBox="1"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sz="36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36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6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6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8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7"/>
          <p:cNvSpPr txBox="1">
            <a:spLocks noGrp="1"/>
          </p:cNvSpPr>
          <p:nvPr>
            <p:ph type="body" idx="1"/>
          </p:nvPr>
        </p:nvSpPr>
        <p:spPr>
          <a:xfrm>
            <a:off x="6096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37"/>
          <p:cNvSpPr txBox="1">
            <a:spLocks noGrp="1"/>
          </p:cNvSpPr>
          <p:nvPr>
            <p:ph type="body" idx="2"/>
          </p:nvPr>
        </p:nvSpPr>
        <p:spPr>
          <a:xfrm>
            <a:off x="58928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37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7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7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6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8"/>
          <p:cNvSpPr txBox="1">
            <a:spLocks noGrp="1"/>
          </p:cNvSpPr>
          <p:nvPr>
            <p:ph type="body" idx="3"/>
          </p:nvPr>
        </p:nvSpPr>
        <p:spPr>
          <a:xfrm>
            <a:off x="58928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body" idx="4"/>
          </p:nvPr>
        </p:nvSpPr>
        <p:spPr>
          <a:xfrm>
            <a:off x="58928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8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9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9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2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0"/>
          <p:cNvSpPr txBox="1"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body" idx="1"/>
          </p:nvPr>
        </p:nvSpPr>
        <p:spPr>
          <a:xfrm>
            <a:off x="406400" y="6096000"/>
            <a:ext cx="10363201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40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0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0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" name="Google Shape;66;p40"/>
          <p:cNvSpPr txBox="1">
            <a:spLocks noGrp="1"/>
          </p:cNvSpPr>
          <p:nvPr>
            <p:ph type="body" idx="2"/>
          </p:nvPr>
        </p:nvSpPr>
        <p:spPr>
          <a:xfrm>
            <a:off x="406400" y="381000"/>
            <a:ext cx="10363200" cy="494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32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1"/>
          <p:cNvSpPr txBox="1"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sz="22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1"/>
          <p:cNvSpPr>
            <a:spLocks noGrp="1"/>
          </p:cNvSpPr>
          <p:nvPr>
            <p:ph type="pic" idx="2"/>
          </p:nvPr>
        </p:nvSpPr>
        <p:spPr>
          <a:xfrm>
            <a:off x="0" y="0"/>
            <a:ext cx="112776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41"/>
          <p:cNvSpPr txBox="1">
            <a:spLocks noGrp="1"/>
          </p:cNvSpPr>
          <p:nvPr>
            <p:ph type="body" idx="1"/>
          </p:nvPr>
        </p:nvSpPr>
        <p:spPr>
          <a:xfrm>
            <a:off x="402336" y="6096000"/>
            <a:ext cx="10363200" cy="61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1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3" name="Google Shape;73;p41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66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 txBox="1">
            <a:spLocks noGrp="1"/>
          </p:cNvSpPr>
          <p:nvPr>
            <p:ph type="body" idx="1"/>
          </p:nvPr>
        </p:nvSpPr>
        <p:spPr>
          <a:xfrm rot="5400000">
            <a:off x="3289300" y="-1079500"/>
            <a:ext cx="48006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2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2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32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32"/>
          <p:cNvSpPr>
            <a:spLocks noGrp="1"/>
          </p:cNvSpPr>
          <p:nvPr>
            <p:ph type="sldNum" idx="12"/>
          </p:nvPr>
        </p:nvSpPr>
        <p:spPr>
          <a:xfrm>
            <a:off x="11375717" y="5648960"/>
            <a:ext cx="731520" cy="396240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Google Shape;15;p32"/>
          <p:cNvSpPr txBox="1">
            <a:spLocks noGrp="1"/>
          </p:cNvSpPr>
          <p:nvPr>
            <p:ph type="ftr" idx="11"/>
          </p:nvPr>
        </p:nvSpPr>
        <p:spPr>
          <a:xfrm rot="-5400000">
            <a:off x="10510428" y="3987800"/>
            <a:ext cx="2367281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2"/>
          <p:cNvSpPr txBox="1">
            <a:spLocks noGrp="1"/>
          </p:cNvSpPr>
          <p:nvPr>
            <p:ph type="dt" idx="10"/>
          </p:nvPr>
        </p:nvSpPr>
        <p:spPr>
          <a:xfrm rot="-5400000">
            <a:off x="10474869" y="1584960"/>
            <a:ext cx="2438399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6990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eiser@umbc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ekasm@umbc.edu" TargetMode="External"/><Relationship Id="rId4" Type="http://schemas.openxmlformats.org/officeDocument/2006/relationships/hyperlink" Target="mailto:natsanc@umb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nip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59958" y="533401"/>
            <a:ext cx="9093642" cy="3965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UMBC</a:t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Field Information Sessions – IPT instructions</a:t>
            </a: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2023 - 2024</a:t>
            </a:r>
            <a:endParaRPr sz="5400" dirty="0">
              <a:solidFill>
                <a:srgbClr val="FF0000"/>
              </a:solidFill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2209800" y="4572000"/>
            <a:ext cx="449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Baccalaureate Social Work Program</a:t>
            </a:r>
            <a:endParaRPr dirty="0"/>
          </a:p>
          <a:p>
            <a:pPr marL="0" indent="0"/>
            <a:r>
              <a:rPr lang="en-US" dirty="0"/>
              <a:t>Office of Field Education</a:t>
            </a:r>
            <a:endParaRPr dirty="0"/>
          </a:p>
        </p:txBody>
      </p:sp>
      <p:pic>
        <p:nvPicPr>
          <p:cNvPr id="92" name="Google Shape;92;p1" descr="C:\Users\aekasm\Desktop\umbc 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4800" y="4292930"/>
            <a:ext cx="22479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68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87538" y="647315"/>
            <a:ext cx="7207324" cy="6057303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7"/>
          <p:cNvSpPr txBox="1"/>
          <p:nvPr/>
        </p:nvSpPr>
        <p:spPr>
          <a:xfrm>
            <a:off x="1828800" y="1"/>
            <a:ext cx="58674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-US" sz="3600" ker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Completing the Application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24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7620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Completing the Application (cont.)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id="208" name="Google Shape;20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066801"/>
            <a:ext cx="87630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77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"/>
          <p:cNvSpPr txBox="1"/>
          <p:nvPr/>
        </p:nvSpPr>
        <p:spPr>
          <a:xfrm>
            <a:off x="1752600" y="170874"/>
            <a:ext cx="7924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-US" sz="3600" ker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Completing the Application (cont.)</a:t>
            </a:r>
            <a:r>
              <a:rPr lang="en-US" sz="3600" ker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3600" kern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15" name="Google Shape;21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8567" y="1186536"/>
            <a:ext cx="8481477" cy="5214264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9"/>
          <p:cNvSpPr txBox="1"/>
          <p:nvPr/>
        </p:nvSpPr>
        <p:spPr>
          <a:xfrm>
            <a:off x="1752600" y="817204"/>
            <a:ext cx="8001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put N/A for current or future classes, without an assigned grade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87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4000"/>
            </a:pPr>
            <a:r>
              <a:rPr lang="en-US" sz="4000">
                <a:solidFill>
                  <a:srgbClr val="FF0000"/>
                </a:solidFill>
              </a:rPr>
              <a:t>Completing the Application (cont.)</a:t>
            </a:r>
            <a:endParaRPr sz="4000">
              <a:solidFill>
                <a:srgbClr val="FF0000"/>
              </a:solidFill>
            </a:endParaRPr>
          </a:p>
        </p:txBody>
      </p:sp>
      <p:pic>
        <p:nvPicPr>
          <p:cNvPr id="222" name="Google Shape;222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295402"/>
            <a:ext cx="8610600" cy="4190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45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4000"/>
            </a:pPr>
            <a:r>
              <a:rPr lang="en-US" sz="4000">
                <a:solidFill>
                  <a:srgbClr val="FF0000"/>
                </a:solidFill>
              </a:rPr>
              <a:t>Completing the Application (cont.)</a:t>
            </a:r>
            <a:endParaRPr sz="4000"/>
          </a:p>
        </p:txBody>
      </p:sp>
      <p:pic>
        <p:nvPicPr>
          <p:cNvPr id="228" name="Google Shape;228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90700" y="1585331"/>
            <a:ext cx="80010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8632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4600"/>
            </a:pPr>
            <a:r>
              <a:rPr lang="en-US">
                <a:solidFill>
                  <a:srgbClr val="FF0000"/>
                </a:solidFill>
              </a:rPr>
              <a:t>Further Questions?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94" name="Google Shape;294;p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b="1" dirty="0">
                <a:solidFill>
                  <a:srgbClr val="000000"/>
                </a:solidFill>
              </a:rPr>
              <a:t>Shady Grove students: 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dirty="0">
                <a:solidFill>
                  <a:srgbClr val="000000"/>
                </a:solidFill>
              </a:rPr>
              <a:t>Contact Katie </a:t>
            </a:r>
            <a:r>
              <a:rPr lang="en-US" sz="2400" dirty="0" err="1">
                <a:solidFill>
                  <a:srgbClr val="000000"/>
                </a:solidFill>
              </a:rPr>
              <a:t>Leiser</a:t>
            </a:r>
            <a:r>
              <a:rPr lang="en-US" sz="2400" dirty="0">
                <a:solidFill>
                  <a:srgbClr val="000000"/>
                </a:solidFill>
              </a:rPr>
              <a:t> at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leiser@umbc.edu</a:t>
            </a:r>
            <a:r>
              <a:rPr lang="en-US" sz="2400" dirty="0"/>
              <a:t> or 410-375-5719</a:t>
            </a:r>
            <a:r>
              <a:rPr lang="en-US" sz="2400" u="sng" dirty="0"/>
              <a:t>    </a:t>
            </a:r>
            <a:r>
              <a:rPr lang="en-US" sz="2400" dirty="0"/>
              <a:t>or Natalie Sanchez at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natsanc@umbc.edu</a:t>
            </a:r>
            <a:r>
              <a:rPr lang="en-US" sz="2400" dirty="0"/>
              <a:t> or 240-565-2839 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endParaRPr sz="2400" dirty="0"/>
          </a:p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b="1" dirty="0"/>
              <a:t>Main Campus students:  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dirty="0"/>
              <a:t>Contact Adrienne </a:t>
            </a:r>
            <a:r>
              <a:rPr lang="en-US" sz="2400" dirty="0" err="1"/>
              <a:t>Ekas</a:t>
            </a:r>
            <a:r>
              <a:rPr lang="en-US" sz="2400" dirty="0"/>
              <a:t> at  </a:t>
            </a:r>
            <a:r>
              <a:rPr lang="en-US" sz="2400" u="sng" dirty="0">
                <a:solidFill>
                  <a:schemeClr val="hlink"/>
                </a:solidFill>
                <a:hlinkClick r:id="rId5"/>
              </a:rPr>
              <a:t>aekasm@umbc.edu</a:t>
            </a:r>
            <a:r>
              <a:rPr lang="en-US" sz="2400" dirty="0"/>
              <a:t> 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b="1" dirty="0"/>
              <a:t>Field Education website: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r>
              <a:rPr lang="en-US" sz="2400" dirty="0"/>
              <a:t>https://socialwork.umbc.edu/field-education/</a:t>
            </a:r>
            <a:endParaRPr dirty="0"/>
          </a:p>
          <a:p>
            <a:pPr marL="114300" indent="0">
              <a:spcBef>
                <a:spcPts val="0"/>
              </a:spcBef>
              <a:buSzPts val="2400"/>
              <a:buNone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5209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7620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Logging into IPT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46" name="Google Shape;146;p9"/>
          <p:cNvSpPr txBox="1"/>
          <p:nvPr/>
        </p:nvSpPr>
        <p:spPr>
          <a:xfrm>
            <a:off x="2133600" y="838200"/>
            <a:ext cx="6858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 to </a:t>
            </a:r>
            <a:r>
              <a:rPr lang="en-US" b="1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www.runipt.com</a:t>
            </a:r>
            <a:endParaRPr b="1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Click on “</a:t>
            </a:r>
            <a:r>
              <a:rPr lang="en-US" b="1" u="sng" ker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Forgot your username or password?</a:t>
            </a:r>
            <a:r>
              <a:rPr lang="en-US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” to log in</a:t>
            </a: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52601" y="2057400"/>
            <a:ext cx="8381999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55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76200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200"/>
            </a:pPr>
            <a:r>
              <a:rPr lang="en-US" sz="3200">
                <a:solidFill>
                  <a:srgbClr val="FF0000"/>
                </a:solidFill>
              </a:rPr>
              <a:t>Logging in to IPT:  Enter  UMBC  email address</a:t>
            </a:r>
            <a:endParaRPr sz="3200">
              <a:solidFill>
                <a:srgbClr val="FF0000"/>
              </a:solidFill>
            </a:endParaRPr>
          </a:p>
        </p:txBody>
      </p:sp>
      <p:pic>
        <p:nvPicPr>
          <p:cNvPr id="153" name="Google Shape;15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0832" y="1486582"/>
            <a:ext cx="7856568" cy="4041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878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>
            <a:spLocks noGrp="1"/>
          </p:cNvSpPr>
          <p:nvPr>
            <p:ph type="title"/>
          </p:nvPr>
        </p:nvSpPr>
        <p:spPr>
          <a:xfrm>
            <a:off x="1638300" y="152400"/>
            <a:ext cx="8534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Logging in to IPT– create user name and password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60" name="Google Shape;160;p11"/>
          <p:cNvSpPr txBox="1"/>
          <p:nvPr/>
        </p:nvSpPr>
        <p:spPr>
          <a:xfrm>
            <a:off x="2057400" y="1295400"/>
            <a:ext cx="784860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11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1" y="1371600"/>
            <a:ext cx="8839200" cy="495300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506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4600"/>
            </a:pPr>
            <a:r>
              <a:rPr lang="en-US">
                <a:solidFill>
                  <a:srgbClr val="FF0000"/>
                </a:solidFill>
              </a:rPr>
              <a:t>IPT Homepage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167" name="Google Shape;167;p12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2931" y="1600200"/>
            <a:ext cx="8839200" cy="373380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787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76200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Completing Student Detail page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id="173" name="Google Shape;17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6990" y="1601883"/>
            <a:ext cx="8991600" cy="3528995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82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Upload picture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id="179" name="Google Shape;179;p14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1491" y="1371600"/>
            <a:ext cx="8991600" cy="3460586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78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Completing Application – </a:t>
            </a:r>
            <a:br>
              <a:rPr lang="en-US" sz="3600">
                <a:solidFill>
                  <a:srgbClr val="FF0000"/>
                </a:solidFill>
              </a:rPr>
            </a:br>
            <a:r>
              <a:rPr lang="en-US" sz="3600">
                <a:solidFill>
                  <a:srgbClr val="FF0000"/>
                </a:solidFill>
              </a:rPr>
              <a:t>Go to My Forms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id="185" name="Google Shape;185;p15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5539" y="1683904"/>
            <a:ext cx="9067800" cy="2423392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  <p:sp>
        <p:nvSpPr>
          <p:cNvPr id="186" name="Google Shape;186;p15"/>
          <p:cNvSpPr/>
          <p:nvPr/>
        </p:nvSpPr>
        <p:spPr>
          <a:xfrm>
            <a:off x="2825338" y="2590800"/>
            <a:ext cx="228600" cy="4572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254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904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00"/>
              </a:buClr>
              <a:buSzPts val="3600"/>
            </a:pPr>
            <a:r>
              <a:rPr lang="en-US" sz="3600">
                <a:solidFill>
                  <a:srgbClr val="FF0000"/>
                </a:solidFill>
              </a:rPr>
              <a:t>Completing the Application Change slide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93" name="Google Shape;193;p16"/>
          <p:cNvSpPr txBox="1">
            <a:spLocks noGrp="1"/>
          </p:cNvSpPr>
          <p:nvPr>
            <p:ph type="body" idx="1"/>
          </p:nvPr>
        </p:nvSpPr>
        <p:spPr>
          <a:xfrm>
            <a:off x="1981200" y="914400"/>
            <a:ext cx="7620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>
              <a:spcBef>
                <a:spcPts val="0"/>
              </a:spcBef>
              <a:buSzPts val="2200"/>
              <a:buNone/>
            </a:pPr>
            <a:r>
              <a:rPr lang="en-US"/>
              <a:t>To complete Field Education Application, click on “View”</a:t>
            </a:r>
            <a:endParaRPr/>
          </a:p>
          <a:p>
            <a:pPr marL="114300" indent="0">
              <a:spcBef>
                <a:spcPts val="440"/>
              </a:spcBef>
              <a:buSzPts val="2200"/>
              <a:buNone/>
            </a:pPr>
            <a:endParaRPr/>
          </a:p>
        </p:txBody>
      </p:sp>
      <p:pic>
        <p:nvPicPr>
          <p:cNvPr id="194" name="Google Shape;194;p16" descr="Screen Clip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587137"/>
            <a:ext cx="8991600" cy="266700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352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5391680"/>
      </p:ext>
    </p:extLst>
  </p:cSld>
  <p:clrMapOvr>
    <a:masterClrMapping/>
  </p:clrMapOvr>
</p:sld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11626</TotalTime>
  <Words>199</Words>
  <Application>Microsoft Office PowerPoint</Application>
  <PresentationFormat>Widescreen</PresentationFormat>
  <Paragraphs>46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  UMBC Field Information Sessions – IPT instructions 2023 - 2024</vt:lpstr>
      <vt:lpstr>Logging into IPT</vt:lpstr>
      <vt:lpstr>Logging in to IPT:  Enter  UMBC  email address</vt:lpstr>
      <vt:lpstr>Logging in to IPT– create user name and password</vt:lpstr>
      <vt:lpstr>IPT Homepage</vt:lpstr>
      <vt:lpstr>Completing Student Detail page</vt:lpstr>
      <vt:lpstr>Upload picture</vt:lpstr>
      <vt:lpstr>Completing Application –  Go to My Forms</vt:lpstr>
      <vt:lpstr>Completing the Application Change slide</vt:lpstr>
      <vt:lpstr>PowerPoint Presentation</vt:lpstr>
      <vt:lpstr>Completing the Application (cont.)</vt:lpstr>
      <vt:lpstr>PowerPoint Presentation</vt:lpstr>
      <vt:lpstr>Completing the Application (cont.)</vt:lpstr>
      <vt:lpstr>Completing the Application (cont.)</vt:lpstr>
      <vt:lpstr>Further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Ekas</dc:creator>
  <cp:lastModifiedBy>Conor Aylsworth</cp:lastModifiedBy>
  <cp:revision>2</cp:revision>
  <dcterms:created xsi:type="dcterms:W3CDTF">2022-09-16T18:22:13Z</dcterms:created>
  <dcterms:modified xsi:type="dcterms:W3CDTF">2022-10-06T18:18:52Z</dcterms:modified>
</cp:coreProperties>
</file>