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61" r:id="rId4"/>
    <p:sldId id="262" r:id="rId5"/>
    <p:sldId id="258" r:id="rId6"/>
    <p:sldId id="259" r:id="rId7"/>
    <p:sldId id="288" r:id="rId8"/>
    <p:sldId id="260" r:id="rId9"/>
    <p:sldId id="289" r:id="rId10"/>
    <p:sldId id="287" r:id="rId11"/>
    <p:sldId id="290" r:id="rId12"/>
    <p:sldId id="291" r:id="rId13"/>
    <p:sldId id="263" r:id="rId14"/>
    <p:sldId id="277" r:id="rId15"/>
    <p:sldId id="278" r:id="rId16"/>
    <p:sldId id="279" r:id="rId17"/>
    <p:sldId id="280" r:id="rId18"/>
    <p:sldId id="281" r:id="rId19"/>
    <p:sldId id="282" r:id="rId20"/>
    <p:sldId id="283" r:id="rId21"/>
    <p:sldId id="284" r:id="rId22"/>
    <p:sldId id="285" r:id="rId23"/>
    <p:sldId id="286" r:id="rId24"/>
  </p:sldIdLst>
  <p:sldSz cx="9144000" cy="6858000" type="screen4x3"/>
  <p:notesSz cx="6881813" cy="92964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Caveat" panose="020B0604020202020204" charset="0"/>
      <p:regular r:id="rId34"/>
      <p:bold r:id="rId35"/>
    </p:embeddedFont>
    <p:embeddedFont>
      <p:font typeface="Comic Sans MS" panose="030F0702030302020204" pitchFamily="66"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07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ieDRQOdSTc0Oa6bEW5tTWmwtby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2D1F96-4CBD-4712-9F17-85E264ECF878}">
  <a:tblStyle styleId="{E22D1F96-4CBD-4712-9F17-85E264ECF87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8" d="100"/>
          <a:sy n="108" d="100"/>
        </p:scale>
        <p:origin x="1704" y="96"/>
      </p:cViewPr>
      <p:guideLst>
        <p:guide orient="horz" pos="2160"/>
        <p:guide pos="2880"/>
        <p:guide pos="3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5" y="4"/>
            <a:ext cx="2981655" cy="464504"/>
          </a:xfrm>
          <a:prstGeom prst="rect">
            <a:avLst/>
          </a:prstGeom>
          <a:noFill/>
          <a:ln>
            <a:noFill/>
          </a:ln>
        </p:spPr>
        <p:txBody>
          <a:bodyPr spcFirstLastPara="1" wrap="square" lIns="88825" tIns="44400" rIns="88825" bIns="44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611" y="4"/>
            <a:ext cx="2981654" cy="464504"/>
          </a:xfrm>
          <a:prstGeom prst="rect">
            <a:avLst/>
          </a:prstGeom>
          <a:noFill/>
          <a:ln>
            <a:noFill/>
          </a:ln>
        </p:spPr>
        <p:txBody>
          <a:bodyPr spcFirstLastPara="1" wrap="square" lIns="88825" tIns="44400" rIns="88825" bIns="44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 y="8830315"/>
            <a:ext cx="2981655" cy="464504"/>
          </a:xfrm>
          <a:prstGeom prst="rect">
            <a:avLst/>
          </a:prstGeom>
          <a:noFill/>
          <a:ln>
            <a:noFill/>
          </a:ln>
        </p:spPr>
        <p:txBody>
          <a:bodyPr spcFirstLastPara="1" wrap="square" lIns="88825" tIns="44400" rIns="88825" bIns="44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356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941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326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8: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2: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2: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23: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4: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4: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5: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6: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26: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7: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8: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9: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0: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30: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31: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6: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txBox="1">
            <a:spLocks noGrp="1"/>
          </p:cNvSpPr>
          <p:nvPr>
            <p:ph type="sldNum" idx="12"/>
          </p:nvPr>
        </p:nvSpPr>
        <p:spPr>
          <a:xfrm>
            <a:off x="3898611" y="8830315"/>
            <a:ext cx="2981654" cy="464504"/>
          </a:xfrm>
          <a:prstGeom prst="rect">
            <a:avLst/>
          </a:prstGeom>
          <a:noFill/>
          <a:ln>
            <a:noFill/>
          </a:ln>
        </p:spPr>
        <p:txBody>
          <a:bodyPr spcFirstLastPara="1" wrap="square" lIns="88825" tIns="44400" rIns="88825" bIns="444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1033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7722" y="4415162"/>
            <a:ext cx="5506379" cy="4183698"/>
          </a:xfrm>
          <a:prstGeom prst="rect">
            <a:avLst/>
          </a:prstGeom>
          <a:noFill/>
          <a:ln>
            <a:noFill/>
          </a:ln>
        </p:spPr>
        <p:txBody>
          <a:bodyPr spcFirstLastPara="1" wrap="square" lIns="88825" tIns="44400" rIns="88825" bIns="444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5:notes"/>
          <p:cNvSpPr>
            <a:spLocks noGrp="1" noRot="1" noChangeAspect="1"/>
          </p:cNvSpPr>
          <p:nvPr>
            <p:ph type="sldImg" idx="2"/>
          </p:nvPr>
        </p:nvSpPr>
        <p:spPr>
          <a:xfrm>
            <a:off x="1116013" y="695325"/>
            <a:ext cx="4651375"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409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3"/>
          <p:cNvSpPr txBox="1">
            <a:spLocks noGrp="1"/>
          </p:cNvSpPr>
          <p:nvPr>
            <p:ph type="ctrTitle"/>
          </p:nvPr>
        </p:nvSpPr>
        <p:spPr>
          <a:xfrm>
            <a:off x="685800" y="1905000"/>
            <a:ext cx="7543800" cy="2593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6600"/>
              <a:buFont typeface="Cambria"/>
              <a:buNone/>
              <a:defRPr sz="6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subTitle" idx="1"/>
          </p:nvPr>
        </p:nvSpPr>
        <p:spPr>
          <a:xfrm>
            <a:off x="685800" y="4572000"/>
            <a:ext cx="6461760" cy="1066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00"/>
              </a:spcBef>
              <a:spcAft>
                <a:spcPts val="0"/>
              </a:spcAft>
              <a:buSzPts val="2000"/>
              <a:buNone/>
              <a:defRPr sz="2000">
                <a:solidFill>
                  <a:srgbClr val="888888"/>
                </a:solidFill>
              </a:defRPr>
            </a:lvl1pPr>
            <a:lvl2pPr lvl="1" algn="ctr">
              <a:lnSpc>
                <a:spcPct val="100000"/>
              </a:lnSpc>
              <a:spcBef>
                <a:spcPts val="4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280"/>
              </a:spcBef>
              <a:spcAft>
                <a:spcPts val="0"/>
              </a:spcAft>
              <a:buSzPts val="1400"/>
              <a:buNone/>
              <a:defRPr>
                <a:solidFill>
                  <a:srgbClr val="888888"/>
                </a:solidFill>
              </a:defRPr>
            </a:lvl6pPr>
            <a:lvl7pPr lvl="6" algn="ctr">
              <a:lnSpc>
                <a:spcPct val="100000"/>
              </a:lnSpc>
              <a:spcBef>
                <a:spcPts val="280"/>
              </a:spcBef>
              <a:spcAft>
                <a:spcPts val="0"/>
              </a:spcAft>
              <a:buSzPts val="1400"/>
              <a:buNone/>
              <a:defRPr>
                <a:solidFill>
                  <a:srgbClr val="888888"/>
                </a:solidFill>
              </a:defRPr>
            </a:lvl7pPr>
            <a:lvl8pPr lvl="7" algn="ctr">
              <a:lnSpc>
                <a:spcPct val="100000"/>
              </a:lnSpc>
              <a:spcBef>
                <a:spcPts val="280"/>
              </a:spcBef>
              <a:spcAft>
                <a:spcPts val="0"/>
              </a:spcAft>
              <a:buSzPts val="1400"/>
              <a:buNone/>
              <a:defRPr>
                <a:solidFill>
                  <a:srgbClr val="888888"/>
                </a:solidFill>
              </a:defRPr>
            </a:lvl8pPr>
            <a:lvl9pPr lvl="8" algn="ctr">
              <a:lnSpc>
                <a:spcPct val="100000"/>
              </a:lnSpc>
              <a:spcBef>
                <a:spcPts val="280"/>
              </a:spcBef>
              <a:spcAft>
                <a:spcPts val="0"/>
              </a:spcAft>
              <a:buSzPts val="1400"/>
              <a:buNone/>
              <a:defRPr>
                <a:solidFill>
                  <a:srgbClr val="888888"/>
                </a:solidFill>
              </a:defRPr>
            </a:lvl9pPr>
          </a:lstStyle>
          <a:p>
            <a:endParaRPr/>
          </a:p>
        </p:txBody>
      </p:sp>
      <p:sp>
        <p:nvSpPr>
          <p:cNvPr id="20" name="Google Shape;20;p3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7" name="Google Shape;77;p4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4579937" y="2324100"/>
            <a:ext cx="5851525"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3" name="Google Shape;83;p4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6" name="Google Shape;26;p3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3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36" name="Google Shape;36;p36"/>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2" name="Google Shape;42;p37"/>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3" name="Google Shape;43;p37"/>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6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49" name="Google Shape;49;p38"/>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0" name="Google Shape;50;p38"/>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51" name="Google Shape;51;p38"/>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52" name="Google Shape;52;p3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3" name="Google Shape;63;p4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40"/>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1"/>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a:spLocks noGrp="1"/>
          </p:cNvSpPr>
          <p:nvPr>
            <p:ph type="pic" idx="2"/>
          </p:nvPr>
        </p:nvSpPr>
        <p:spPr>
          <a:xfrm>
            <a:off x="0" y="0"/>
            <a:ext cx="8458200" cy="5486400"/>
          </a:xfrm>
          <a:prstGeom prst="rect">
            <a:avLst/>
          </a:prstGeom>
          <a:noFill/>
          <a:ln>
            <a:noFill/>
          </a:ln>
        </p:spPr>
      </p:sp>
      <p:sp>
        <p:nvSpPr>
          <p:cNvPr id="70" name="Google Shape;70;p41"/>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1" name="Google Shape;71;p4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4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32"/>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32"/>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3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eiser@umbc.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natsanc@umbc.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runip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maryland.zoom.us/j/9485180764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Cwirt@ssw.umaryland.edu" TargetMode="External"/><Relationship Id="rId4" Type="http://schemas.openxmlformats.org/officeDocument/2006/relationships/hyperlink" Target="https://umaryland.zoom.us/j/9329000558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leiser@umbc.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aekasm@umbc.edu" TargetMode="External"/><Relationship Id="rId4" Type="http://schemas.openxmlformats.org/officeDocument/2006/relationships/hyperlink" Target="mailto:natsanc@umb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533400"/>
            <a:ext cx="7543800" cy="396557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6600"/>
              <a:buFont typeface="Cambria"/>
              <a:buNone/>
            </a:pPr>
            <a:r>
              <a:rPr lang="en-US" dirty="0">
                <a:solidFill>
                  <a:srgbClr val="FF0000"/>
                </a:solidFill>
              </a:rPr>
              <a:t>UMBC</a:t>
            </a:r>
            <a:br>
              <a:rPr lang="en-US" dirty="0">
                <a:solidFill>
                  <a:srgbClr val="FF0000"/>
                </a:solidFill>
              </a:rPr>
            </a:br>
            <a:r>
              <a:rPr lang="en-US" dirty="0">
                <a:solidFill>
                  <a:srgbClr val="FF0000"/>
                </a:solidFill>
              </a:rPr>
              <a:t>Field Information Sessions</a:t>
            </a:r>
            <a:br>
              <a:rPr lang="en-US" dirty="0">
                <a:solidFill>
                  <a:srgbClr val="FF0000"/>
                </a:solidFill>
              </a:rPr>
            </a:br>
            <a:r>
              <a:rPr lang="en-US" dirty="0">
                <a:solidFill>
                  <a:srgbClr val="FF0000"/>
                </a:solidFill>
              </a:rPr>
              <a:t>2023 - 2024</a:t>
            </a:r>
            <a:endParaRPr dirty="0">
              <a:solidFill>
                <a:srgbClr val="FF0000"/>
              </a:solidFill>
            </a:endParaRPr>
          </a:p>
        </p:txBody>
      </p:sp>
      <p:sp>
        <p:nvSpPr>
          <p:cNvPr id="91" name="Google Shape;91;p1"/>
          <p:cNvSpPr txBox="1">
            <a:spLocks noGrp="1"/>
          </p:cNvSpPr>
          <p:nvPr>
            <p:ph type="subTitle" idx="1"/>
          </p:nvPr>
        </p:nvSpPr>
        <p:spPr>
          <a:xfrm>
            <a:off x="685800" y="4572000"/>
            <a:ext cx="4495800" cy="106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r>
              <a:rPr lang="en-US"/>
              <a:t>Baccalaureate Social Work Program</a:t>
            </a:r>
            <a:endParaRPr/>
          </a:p>
          <a:p>
            <a:pPr marL="0" lvl="0" indent="0" algn="l" rtl="0">
              <a:lnSpc>
                <a:spcPct val="100000"/>
              </a:lnSpc>
              <a:spcBef>
                <a:spcPts val="400"/>
              </a:spcBef>
              <a:spcAft>
                <a:spcPts val="0"/>
              </a:spcAft>
              <a:buSzPts val="2000"/>
              <a:buNone/>
            </a:pPr>
            <a:r>
              <a:rPr lang="en-US"/>
              <a:t>Office of Field Education</a:t>
            </a:r>
            <a:endParaRPr/>
          </a:p>
        </p:txBody>
      </p:sp>
      <p:pic>
        <p:nvPicPr>
          <p:cNvPr id="92" name="Google Shape;92;p1" descr="C:\Users\aekasm\Desktop\umbc logo.jpg"/>
          <p:cNvPicPr preferRelativeResize="0"/>
          <p:nvPr/>
        </p:nvPicPr>
        <p:blipFill rotWithShape="1">
          <a:blip r:embed="rId3">
            <a:alphaModFix/>
          </a:blip>
          <a:srcRect/>
          <a:stretch/>
        </p:blipFill>
        <p:spPr>
          <a:xfrm>
            <a:off x="6400800" y="4292930"/>
            <a:ext cx="2247900" cy="228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FF0000"/>
              </a:buClr>
              <a:buSzPts val="4800"/>
            </a:pPr>
            <a:r>
              <a:rPr lang="en-US" sz="4400" dirty="0">
                <a:solidFill>
                  <a:srgbClr val="FF0000"/>
                </a:solidFill>
              </a:rPr>
              <a:t>Field Interview Process (cont.)</a:t>
            </a:r>
            <a:endParaRPr sz="4400" dirty="0">
              <a:solidFill>
                <a:srgbClr val="FF0000"/>
              </a:solidFill>
            </a:endParaRPr>
          </a:p>
        </p:txBody>
      </p:sp>
      <p:sp>
        <p:nvSpPr>
          <p:cNvPr id="119" name="Google Shape;119;p5"/>
          <p:cNvSpPr txBox="1">
            <a:spLocks noGrp="1"/>
          </p:cNvSpPr>
          <p:nvPr>
            <p:ph type="body" idx="1"/>
          </p:nvPr>
        </p:nvSpPr>
        <p:spPr>
          <a:xfrm>
            <a:off x="457200" y="1600200"/>
            <a:ext cx="7620000" cy="4430730"/>
          </a:xfrm>
          <a:prstGeom prst="rect">
            <a:avLst/>
          </a:prstGeom>
          <a:noFill/>
          <a:ln>
            <a:noFill/>
          </a:ln>
        </p:spPr>
        <p:txBody>
          <a:bodyPr spcFirstLastPara="1" wrap="square" lIns="91425" tIns="45700" rIns="91425" bIns="45700" anchor="t" anchorCtr="0">
            <a:normAutofit/>
          </a:bodyPr>
          <a:lstStyle/>
          <a:p>
            <a:pPr marL="342900">
              <a:spcBef>
                <a:spcPts val="0"/>
              </a:spcBef>
              <a:buSzPts val="2590"/>
            </a:pPr>
            <a:r>
              <a:rPr lang="en-US" sz="2000" dirty="0"/>
              <a:t>If that second interview is not successful, students may submit a formal request to the Assistant Dean of Field Education to be allowed to have a third and final chance to interview at another field placement site. The formal request will include their reasons for the request and steps they will take to improve their interview. </a:t>
            </a:r>
          </a:p>
          <a:p>
            <a:pPr marL="342900">
              <a:spcBef>
                <a:spcPts val="0"/>
              </a:spcBef>
              <a:buSzPts val="2590"/>
            </a:pPr>
            <a:endParaRPr lang="en-US" sz="2000" dirty="0"/>
          </a:p>
          <a:p>
            <a:pPr marL="342900">
              <a:spcBef>
                <a:spcPts val="0"/>
              </a:spcBef>
              <a:buSzPts val="2590"/>
            </a:pPr>
            <a:r>
              <a:rPr lang="en-US" sz="2000" dirty="0"/>
              <a:t>If a third interview is approved and is not successful, the student will be unable to continue in the field sequence and in the Baccalaureate Social Work Program. The student will have to change their major and develop a new academic plan. This will be completed in a required advising meeting with the student, the Assistant Dean of Field Education, and the student’s academic advisor; a Change of Major form will be completed and submitted by the student. </a:t>
            </a:r>
          </a:p>
          <a:p>
            <a:pPr marL="0" lvl="0" indent="0" algn="l" rtl="0">
              <a:lnSpc>
                <a:spcPct val="100000"/>
              </a:lnSpc>
              <a:spcBef>
                <a:spcPts val="0"/>
              </a:spcBef>
              <a:spcAft>
                <a:spcPts val="0"/>
              </a:spcAft>
              <a:buSzPts val="2590"/>
              <a:buNone/>
            </a:pPr>
            <a:endParaRPr sz="2000" dirty="0"/>
          </a:p>
        </p:txBody>
      </p:sp>
    </p:spTree>
    <p:extLst>
      <p:ext uri="{BB962C8B-B14F-4D97-AF65-F5344CB8AC3E}">
        <p14:creationId xmlns:p14="http://schemas.microsoft.com/office/powerpoint/2010/main" val="121650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FF0000"/>
              </a:buClr>
              <a:buSzPts val="4800"/>
            </a:pPr>
            <a:r>
              <a:rPr lang="en-US" sz="4000" dirty="0">
                <a:solidFill>
                  <a:srgbClr val="FF0000"/>
                </a:solidFill>
              </a:rPr>
              <a:t>Steps to Success with the Field Placement Interview</a:t>
            </a:r>
            <a:endParaRPr sz="4000" dirty="0">
              <a:solidFill>
                <a:srgbClr val="FF0000"/>
              </a:solidFill>
            </a:endParaRPr>
          </a:p>
        </p:txBody>
      </p:sp>
      <p:sp>
        <p:nvSpPr>
          <p:cNvPr id="119" name="Google Shape;119;p5"/>
          <p:cNvSpPr txBox="1">
            <a:spLocks noGrp="1"/>
          </p:cNvSpPr>
          <p:nvPr>
            <p:ph type="body" idx="1"/>
          </p:nvPr>
        </p:nvSpPr>
        <p:spPr>
          <a:xfrm>
            <a:off x="457200" y="1600200"/>
            <a:ext cx="7620000" cy="4430730"/>
          </a:xfrm>
          <a:prstGeom prst="rect">
            <a:avLst/>
          </a:prstGeom>
          <a:noFill/>
          <a:ln>
            <a:noFill/>
          </a:ln>
        </p:spPr>
        <p:txBody>
          <a:bodyPr spcFirstLastPara="1" wrap="square" lIns="91425" tIns="45700" rIns="91425" bIns="45700" anchor="t" anchorCtr="0">
            <a:normAutofit/>
          </a:bodyPr>
          <a:lstStyle/>
          <a:p>
            <a:pPr marL="0" indent="0">
              <a:spcBef>
                <a:spcPts val="0"/>
              </a:spcBef>
              <a:buSzPts val="2590"/>
              <a:buNone/>
            </a:pPr>
            <a:r>
              <a:rPr lang="en-US" sz="2000" dirty="0"/>
              <a:t>A positive interview experience is an important part of students’ learning process and key to success obtaining a field placement. In order to facilitate success with the interview process, the following preparation steps for success are available to students: </a:t>
            </a:r>
          </a:p>
          <a:p>
            <a:pPr marL="342900">
              <a:spcBef>
                <a:spcPts val="0"/>
              </a:spcBef>
              <a:buSzPts val="2590"/>
            </a:pPr>
            <a:r>
              <a:rPr lang="en-US" sz="2000" dirty="0"/>
              <a:t>Be prepared to demonstrate your understanding of the relevant core competencies for Social Work during your interview. </a:t>
            </a:r>
          </a:p>
          <a:p>
            <a:pPr marL="342900">
              <a:spcBef>
                <a:spcPts val="0"/>
              </a:spcBef>
              <a:buSzPts val="2590"/>
            </a:pPr>
            <a:r>
              <a:rPr lang="en-US" sz="2000" dirty="0"/>
              <a:t>Use feedback from field faculty to improve your resume and field placement letter. </a:t>
            </a:r>
          </a:p>
          <a:p>
            <a:pPr marL="342900">
              <a:spcBef>
                <a:spcPts val="0"/>
              </a:spcBef>
              <a:buSzPts val="2590"/>
            </a:pPr>
            <a:r>
              <a:rPr lang="en-US" sz="2000" dirty="0"/>
              <a:t>Meet with field faculty for further discussion and support surrounding the field placement and interview process.</a:t>
            </a:r>
          </a:p>
          <a:p>
            <a:pPr marL="342900">
              <a:spcBef>
                <a:spcPts val="0"/>
              </a:spcBef>
              <a:buSzPts val="2590"/>
            </a:pPr>
            <a:r>
              <a:rPr lang="en-US" sz="2000" dirty="0"/>
              <a:t>Use the UMBC Career Center (https://careers.umbc.edu/) for resume support, interviewing practice, and other placement related resources. </a:t>
            </a:r>
            <a:endParaRPr sz="2000" dirty="0"/>
          </a:p>
        </p:txBody>
      </p:sp>
    </p:spTree>
    <p:extLst>
      <p:ext uri="{BB962C8B-B14F-4D97-AF65-F5344CB8AC3E}">
        <p14:creationId xmlns:p14="http://schemas.microsoft.com/office/powerpoint/2010/main" val="125462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FF0000"/>
              </a:buClr>
              <a:buSzPts val="4800"/>
            </a:pPr>
            <a:r>
              <a:rPr lang="en-US" sz="4000" dirty="0">
                <a:solidFill>
                  <a:srgbClr val="FF0000"/>
                </a:solidFill>
              </a:rPr>
              <a:t>Steps to Success with the Field Placement Interview (cont.)</a:t>
            </a:r>
            <a:endParaRPr sz="4000" dirty="0">
              <a:solidFill>
                <a:srgbClr val="FF0000"/>
              </a:solidFill>
            </a:endParaRPr>
          </a:p>
        </p:txBody>
      </p:sp>
      <p:sp>
        <p:nvSpPr>
          <p:cNvPr id="119" name="Google Shape;119;p5"/>
          <p:cNvSpPr txBox="1">
            <a:spLocks noGrp="1"/>
          </p:cNvSpPr>
          <p:nvPr>
            <p:ph type="body" idx="1"/>
          </p:nvPr>
        </p:nvSpPr>
        <p:spPr>
          <a:xfrm>
            <a:off x="457200" y="1600200"/>
            <a:ext cx="7620000" cy="4574569"/>
          </a:xfrm>
          <a:prstGeom prst="rect">
            <a:avLst/>
          </a:prstGeom>
          <a:noFill/>
          <a:ln>
            <a:noFill/>
          </a:ln>
        </p:spPr>
        <p:txBody>
          <a:bodyPr spcFirstLastPara="1" wrap="square" lIns="91425" tIns="45700" rIns="91425" bIns="45700" anchor="t" anchorCtr="0">
            <a:normAutofit/>
          </a:bodyPr>
          <a:lstStyle/>
          <a:p>
            <a:pPr marL="342900">
              <a:spcBef>
                <a:spcPts val="0"/>
              </a:spcBef>
              <a:buSzPts val="2590"/>
            </a:pPr>
            <a:r>
              <a:rPr lang="en-US" dirty="0"/>
              <a:t>Attend an Interviewing for Success session offered by the Office of Field Education. </a:t>
            </a:r>
          </a:p>
          <a:p>
            <a:pPr marL="342900">
              <a:spcBef>
                <a:spcPts val="0"/>
              </a:spcBef>
              <a:buSzPts val="2590"/>
            </a:pPr>
            <a:r>
              <a:rPr lang="en-US" dirty="0"/>
              <a:t>Use the Office of Student Disability Services for assistance with accommodations for interview planning (if appropriate). </a:t>
            </a:r>
          </a:p>
          <a:p>
            <a:pPr marL="800100" lvl="1">
              <a:spcBef>
                <a:spcPts val="0"/>
              </a:spcBef>
              <a:buSzPts val="2590"/>
            </a:pPr>
            <a:r>
              <a:rPr lang="en-US" dirty="0"/>
              <a:t>Students who have documented accommodations with the Office of Student Disability Services (SDS) are strongly encouraged to meet with a SDS representative prior to the start of the field placement process to:</a:t>
            </a:r>
          </a:p>
          <a:p>
            <a:pPr marL="1257300" lvl="2">
              <a:spcBef>
                <a:spcPts val="0"/>
              </a:spcBef>
              <a:buSzPts val="2590"/>
            </a:pPr>
            <a:r>
              <a:rPr lang="en-US" dirty="0"/>
              <a:t>1) discuss whether accommodations may be needed in order to perform the fieldwork requirements effectively, and </a:t>
            </a:r>
          </a:p>
          <a:p>
            <a:pPr marL="1257300" lvl="2">
              <a:spcBef>
                <a:spcPts val="0"/>
              </a:spcBef>
              <a:buSzPts val="2590"/>
            </a:pPr>
            <a:r>
              <a:rPr lang="en-US" dirty="0"/>
              <a:t>2) to discuss what reasonable accommodations maybe appropriate in the fieldwork setting. </a:t>
            </a:r>
          </a:p>
          <a:p>
            <a:pPr marL="0" indent="0">
              <a:spcBef>
                <a:spcPts val="0"/>
              </a:spcBef>
              <a:buSzPts val="2590"/>
              <a:buNone/>
            </a:pPr>
            <a:endParaRPr lang="en-US" sz="2000" dirty="0"/>
          </a:p>
          <a:p>
            <a:pPr marL="0" lvl="0" indent="0" algn="l" rtl="0">
              <a:lnSpc>
                <a:spcPct val="100000"/>
              </a:lnSpc>
              <a:spcBef>
                <a:spcPts val="0"/>
              </a:spcBef>
              <a:spcAft>
                <a:spcPts val="0"/>
              </a:spcAft>
              <a:buSzPts val="2590"/>
              <a:buNone/>
            </a:pPr>
            <a:endParaRPr sz="2000" dirty="0"/>
          </a:p>
        </p:txBody>
      </p:sp>
    </p:spTree>
    <p:extLst>
      <p:ext uri="{BB962C8B-B14F-4D97-AF65-F5344CB8AC3E}">
        <p14:creationId xmlns:p14="http://schemas.microsoft.com/office/powerpoint/2010/main" val="249630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600"/>
              <a:buFont typeface="Cambria"/>
              <a:buNone/>
            </a:pPr>
            <a:r>
              <a:rPr lang="en-US">
                <a:solidFill>
                  <a:srgbClr val="FF0000"/>
                </a:solidFill>
              </a:rPr>
              <a:t>Calendar</a:t>
            </a:r>
            <a:endParaRPr>
              <a:solidFill>
                <a:srgbClr val="FF0000"/>
              </a:solidFill>
            </a:endParaRPr>
          </a:p>
        </p:txBody>
      </p:sp>
      <p:sp>
        <p:nvSpPr>
          <p:cNvPr id="139" name="Google Shape;139;p8"/>
          <p:cNvSpPr txBox="1">
            <a:spLocks noGrp="1"/>
          </p:cNvSpPr>
          <p:nvPr>
            <p:ph type="body" idx="1"/>
          </p:nvPr>
        </p:nvSpPr>
        <p:spPr>
          <a:xfrm>
            <a:off x="457200" y="1219200"/>
            <a:ext cx="7620000" cy="5549590"/>
          </a:xfrm>
          <a:prstGeom prst="rect">
            <a:avLst/>
          </a:prstGeom>
          <a:noFill/>
          <a:ln>
            <a:noFill/>
          </a:ln>
        </p:spPr>
        <p:txBody>
          <a:bodyPr spcFirstLastPara="1" wrap="square" lIns="91425" tIns="45700" rIns="91425" bIns="45700" anchor="t" anchorCtr="0">
            <a:normAutofit/>
          </a:bodyPr>
          <a:lstStyle/>
          <a:p>
            <a:pPr marL="342900" lvl="0" indent="-228600" algn="l" rtl="0">
              <a:lnSpc>
                <a:spcPct val="80000"/>
              </a:lnSpc>
              <a:spcBef>
                <a:spcPts val="0"/>
              </a:spcBef>
              <a:spcAft>
                <a:spcPts val="0"/>
              </a:spcAft>
              <a:buSzPts val="2405"/>
              <a:buChar char="•"/>
            </a:pPr>
            <a:r>
              <a:rPr lang="en-US" sz="2400"/>
              <a:t>16 hours per week for a total of 240 hours each semester (typically Tuesdays and Thursdays or Mondays and Wednesdays).</a:t>
            </a:r>
            <a:endParaRPr sz="2400"/>
          </a:p>
          <a:p>
            <a:pPr marL="342900" lvl="0" indent="-228600" algn="l" rtl="0">
              <a:lnSpc>
                <a:spcPct val="80000"/>
              </a:lnSpc>
              <a:spcBef>
                <a:spcPts val="481"/>
              </a:spcBef>
              <a:spcAft>
                <a:spcPts val="0"/>
              </a:spcAft>
              <a:buSzPts val="2405"/>
              <a:buChar char="•"/>
            </a:pPr>
            <a:r>
              <a:rPr lang="en-US" sz="2400"/>
              <a:t>Hours begin with the Student Field Orientation in August and continue until the end of April.</a:t>
            </a:r>
            <a:endParaRPr sz="2400"/>
          </a:p>
          <a:p>
            <a:pPr marL="342900" lvl="0" indent="-228600" algn="l" rtl="0">
              <a:lnSpc>
                <a:spcPct val="80000"/>
              </a:lnSpc>
              <a:spcBef>
                <a:spcPts val="481"/>
              </a:spcBef>
              <a:spcAft>
                <a:spcPts val="0"/>
              </a:spcAft>
              <a:buSzPts val="2405"/>
              <a:buChar char="•"/>
            </a:pPr>
            <a:r>
              <a:rPr lang="en-US" sz="2400"/>
              <a:t>Hours are not earned if the agency is closed (snow days, holidays, etc.).</a:t>
            </a:r>
            <a:endParaRPr sz="2400"/>
          </a:p>
          <a:p>
            <a:pPr marL="342900" lvl="0" indent="-228600" algn="l" rtl="0">
              <a:lnSpc>
                <a:spcPct val="90000"/>
              </a:lnSpc>
              <a:spcBef>
                <a:spcPts val="444"/>
              </a:spcBef>
              <a:spcAft>
                <a:spcPts val="0"/>
              </a:spcAft>
              <a:buSzPts val="2220"/>
              <a:buChar char="•"/>
            </a:pPr>
            <a:r>
              <a:rPr lang="en-US" sz="2400"/>
              <a:t>All students are required to remain in field 16 hours per week during the Winter Session:</a:t>
            </a:r>
            <a:endParaRPr sz="2400"/>
          </a:p>
          <a:p>
            <a:pPr marL="640080" lvl="1" indent="-228600" algn="l" rtl="0">
              <a:lnSpc>
                <a:spcPct val="90000"/>
              </a:lnSpc>
              <a:spcBef>
                <a:spcPts val="444"/>
              </a:spcBef>
              <a:spcAft>
                <a:spcPts val="0"/>
              </a:spcAft>
              <a:buSzPts val="2220"/>
              <a:buChar char="•"/>
            </a:pPr>
            <a:r>
              <a:rPr lang="en-US" sz="2200"/>
              <a:t>We also strongly discourage you from taking Winter Session courses.</a:t>
            </a:r>
            <a:endParaRPr sz="2200"/>
          </a:p>
          <a:p>
            <a:pPr marL="342900" lvl="0" indent="-228600" algn="l" rtl="0">
              <a:lnSpc>
                <a:spcPct val="80000"/>
              </a:lnSpc>
              <a:spcBef>
                <a:spcPts val="444"/>
              </a:spcBef>
              <a:spcAft>
                <a:spcPts val="0"/>
              </a:spcAft>
              <a:buSzPts val="2220"/>
              <a:buChar char="•"/>
            </a:pPr>
            <a:r>
              <a:rPr lang="en-US" sz="2400"/>
              <a:t>Spring Break (one week off during the spring semester).</a:t>
            </a:r>
            <a:endParaRPr sz="2400"/>
          </a:p>
          <a:p>
            <a:pPr marL="342900" lvl="0" indent="-228600" algn="l" rtl="0">
              <a:lnSpc>
                <a:spcPct val="80000"/>
              </a:lnSpc>
              <a:spcBef>
                <a:spcPts val="444"/>
              </a:spcBef>
              <a:spcAft>
                <a:spcPts val="0"/>
              </a:spcAft>
              <a:buSzPts val="2220"/>
              <a:buChar char="•"/>
            </a:pPr>
            <a:r>
              <a:rPr lang="en-US" sz="2400"/>
              <a:t>Even if hours are complete, students must work at the agency until the last day in field, during both the fall and spring semesters.</a:t>
            </a:r>
            <a:endParaRPr sz="2400"/>
          </a:p>
          <a:p>
            <a:pPr marL="342900" lvl="0" indent="-111125" algn="l" rtl="0">
              <a:lnSpc>
                <a:spcPct val="80000"/>
              </a:lnSpc>
              <a:spcBef>
                <a:spcPts val="370"/>
              </a:spcBef>
              <a:spcAft>
                <a:spcPts val="0"/>
              </a:spcAft>
              <a:buSzPts val="1850"/>
              <a:buNone/>
            </a:pPr>
            <a:endParaRPr sz="18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a:spLocks noGrp="1"/>
          </p:cNvSpPr>
          <p:nvPr>
            <p:ph type="title"/>
          </p:nvPr>
        </p:nvSpPr>
        <p:spPr>
          <a:xfrm>
            <a:off x="457200" y="152400"/>
            <a:ext cx="76200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Cambria"/>
              <a:buNone/>
            </a:pPr>
            <a:r>
              <a:rPr lang="en-US" sz="3600">
                <a:solidFill>
                  <a:srgbClr val="FF0000"/>
                </a:solidFill>
              </a:rPr>
              <a:t>Resume Guidelines and Tips</a:t>
            </a:r>
            <a:endParaRPr sz="3600">
              <a:solidFill>
                <a:srgbClr val="FF0000"/>
              </a:solidFill>
            </a:endParaRPr>
          </a:p>
        </p:txBody>
      </p:sp>
      <p:sp>
        <p:nvSpPr>
          <p:cNvPr id="234" name="Google Shape;234;p22"/>
          <p:cNvSpPr txBox="1">
            <a:spLocks noGrp="1"/>
          </p:cNvSpPr>
          <p:nvPr>
            <p:ph type="body" idx="1"/>
          </p:nvPr>
        </p:nvSpPr>
        <p:spPr>
          <a:xfrm>
            <a:off x="457200" y="762000"/>
            <a:ext cx="7620000" cy="5410200"/>
          </a:xfrm>
          <a:prstGeom prst="rect">
            <a:avLst/>
          </a:prstGeom>
          <a:noFill/>
          <a:ln>
            <a:noFill/>
          </a:ln>
        </p:spPr>
        <p:txBody>
          <a:bodyPr spcFirstLastPara="1" wrap="square" lIns="91425" tIns="45700" rIns="91425" bIns="45700" anchor="t" anchorCtr="0">
            <a:normAutofit/>
          </a:bodyPr>
          <a:lstStyle/>
          <a:p>
            <a:pPr marL="342900" lvl="0" indent="-50800" algn="l" rtl="0">
              <a:lnSpc>
                <a:spcPct val="100000"/>
              </a:lnSpc>
              <a:spcBef>
                <a:spcPts val="0"/>
              </a:spcBef>
              <a:spcAft>
                <a:spcPts val="0"/>
              </a:spcAft>
              <a:buClr>
                <a:srgbClr val="A9A57C"/>
              </a:buClr>
              <a:buSzPts val="2800"/>
              <a:buNone/>
            </a:pPr>
            <a:endParaRPr sz="2800">
              <a:solidFill>
                <a:srgbClr val="2F2B20"/>
              </a:solidFill>
            </a:endParaRPr>
          </a:p>
          <a:p>
            <a:pPr marL="342900" lvl="0" indent="-25400" algn="l" rtl="0">
              <a:lnSpc>
                <a:spcPct val="100000"/>
              </a:lnSpc>
              <a:spcBef>
                <a:spcPts val="640"/>
              </a:spcBef>
              <a:spcAft>
                <a:spcPts val="0"/>
              </a:spcAft>
              <a:buSzPts val="3200"/>
              <a:buNone/>
            </a:pPr>
            <a:endParaRPr sz="3200"/>
          </a:p>
        </p:txBody>
      </p:sp>
      <p:sp>
        <p:nvSpPr>
          <p:cNvPr id="236" name="Google Shape;236;p22"/>
          <p:cNvSpPr txBox="1"/>
          <p:nvPr/>
        </p:nvSpPr>
        <p:spPr>
          <a:xfrm>
            <a:off x="381000" y="762000"/>
            <a:ext cx="7924800" cy="95102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primary purpose of the pre-field placement resume is for you to introduce yourself to potential future field instruc­tors. </a:t>
            </a:r>
            <a:r>
              <a:rPr lang="en-US" sz="1800" b="1" i="0" u="none" strike="noStrike" cap="none">
                <a:solidFill>
                  <a:schemeClr val="dk1"/>
                </a:solidFill>
                <a:latin typeface="Calibri"/>
                <a:ea typeface="Calibri"/>
                <a:cs typeface="Calibri"/>
                <a:sym typeface="Calibri"/>
              </a:rPr>
              <a:t>It is important that your resume be well-written and free of grammatical, punctuation, and spelling errors</a:t>
            </a:r>
            <a:r>
              <a:rPr lang="en-US" sz="1800" b="0" i="0" u="none" strike="noStrike" cap="none">
                <a:solidFill>
                  <a:schemeClr val="dk1"/>
                </a:solidFill>
                <a:latin typeface="Calibri"/>
                <a:ea typeface="Calibri"/>
                <a:cs typeface="Calibri"/>
                <a:sym typeface="Calibri"/>
              </a:rPr>
              <a:t>.  When writing a resume, action verbs are needed to describe work/volunteer experience.  There are multiple websites that will provide a variety of action verbs according to different categories.  You are strongly encouraged to take advantage of these valuable websites.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Resume should be no longer than one page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Margins should be no more than one inch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Do not use fancy fonts; fonts should be 10.5 – 12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consistent formatting for headings and dates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Do not use sentence or paragraph formatting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Limit use of abbreviations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Do not lie, exaggerate or use clichés (i.e., “out of the box thinker”)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Put your actual GPA; do not round 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Leave out information about marital status, gender, height, weight, or health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Do not list references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PROOF READ YOUR RESUME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p:nvPr/>
        </p:nvSpPr>
        <p:spPr>
          <a:xfrm>
            <a:off x="152400" y="-7581706"/>
            <a:ext cx="8458200" cy="14650164"/>
          </a:xfrm>
          <a:prstGeom prst="rect">
            <a:avLst/>
          </a:prstGeom>
          <a:noFill/>
          <a:ln>
            <a:noFill/>
          </a:ln>
        </p:spPr>
        <p:txBody>
          <a:bodyPr spcFirstLastPara="1" wrap="square" lIns="91425" tIns="45700" rIns="91425" bIns="45700" anchor="t" anchorCtr="0">
            <a:spAutoFit/>
          </a:bodyPr>
          <a:lstStyle/>
          <a:p>
            <a:pPr marL="55563" marR="0" lvl="0" indent="-55563" algn="ctr" rtl="0">
              <a:lnSpc>
                <a:spcPct val="100000"/>
              </a:lnSpc>
              <a:spcBef>
                <a:spcPts val="0"/>
              </a:spcBef>
              <a:spcAft>
                <a:spcPts val="0"/>
              </a:spcAft>
              <a:buClr>
                <a:srgbClr val="000000"/>
              </a:buClr>
              <a:buSzPts val="1100"/>
              <a:buFont typeface="Arial"/>
              <a:buNone/>
            </a:pPr>
            <a:r>
              <a:rPr lang="en-US" sz="1100" b="0" i="0" u="none" strike="noStrike" cap="small"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small"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small"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small" dirty="0">
                <a:solidFill>
                  <a:schemeClr val="dk1"/>
                </a:solidFill>
                <a:latin typeface="Times New Roman"/>
                <a:ea typeface="Times New Roman"/>
                <a:cs typeface="Times New Roman"/>
                <a:sym typeface="Times New Roman"/>
              </a:rPr>
              <a:t>NAME</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UMBC Email Address</a:t>
            </a:r>
          </a:p>
          <a:p>
            <a:pPr marL="0" marR="0" lvl="0" indent="0" algn="ctr" rtl="0">
              <a:lnSpc>
                <a:spcPct val="100000"/>
              </a:lnSpc>
              <a:spcBef>
                <a:spcPts val="0"/>
              </a:spcBef>
              <a:spcAft>
                <a:spcPts val="0"/>
              </a:spcAft>
              <a:buClr>
                <a:srgbClr val="000000"/>
              </a:buClr>
              <a:buSzPts val="1100"/>
              <a:buFont typeface="Arial"/>
              <a:buNone/>
            </a:pPr>
            <a:r>
              <a:rPr lang="en-US" sz="1100" dirty="0">
                <a:solidFill>
                  <a:schemeClr val="dk1"/>
                </a:solidFill>
                <a:latin typeface="Times New Roman"/>
                <a:cs typeface="Times New Roman"/>
                <a:sym typeface="Times New Roman"/>
              </a:rPr>
              <a:t>Phone</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small"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small" dirty="0">
                <a:solidFill>
                  <a:schemeClr val="dk1"/>
                </a:solidFill>
                <a:latin typeface="Times New Roman"/>
                <a:ea typeface="Times New Roman"/>
                <a:cs typeface="Times New Roman"/>
                <a:sym typeface="Times New Roman"/>
              </a:rPr>
              <a:t> Education:</a:t>
            </a:r>
            <a:r>
              <a:rPr lang="en-US" sz="1100" b="0"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University of Maryland, Baltimore County 					Baltimore, MD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Major: Social Work     Minor: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Expected Graduation Date: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GPA (only include GPA if it is above 3.0 for all schools attended - all or nothing)</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List prior college(s) attended			              			 Location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List area of concentration and dates of attendance if a degree was not earned</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If a degree was earned, list the degree and graduation date</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dirty="0">
                <a:solidFill>
                  <a:schemeClr val="dk1"/>
                </a:solidFill>
                <a:latin typeface="Times New Roman"/>
                <a:ea typeface="Times New Roman"/>
                <a:cs typeface="Times New Roman"/>
                <a:sym typeface="Times New Roman"/>
              </a:rPr>
              <a:t>   *</a:t>
            </a:r>
            <a:r>
              <a:rPr lang="en-US" sz="1100" b="0" i="0" u="none" strike="noStrike" cap="none" dirty="0">
                <a:solidFill>
                  <a:schemeClr val="dk1"/>
                </a:solidFill>
                <a:latin typeface="Times New Roman"/>
                <a:ea typeface="Times New Roman"/>
                <a:cs typeface="Times New Roman"/>
                <a:sym typeface="Times New Roman"/>
              </a:rPr>
              <a:t>List education in chronological order, most recent first.</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1" i="0" u="none" strike="noStrike" cap="none" dirty="0">
                <a:solidFill>
                  <a:schemeClr val="dk1"/>
                </a:solidFill>
                <a:latin typeface="Times New Roman"/>
                <a:ea typeface="Times New Roman"/>
                <a:cs typeface="Times New Roman"/>
                <a:sym typeface="Times New Roman"/>
              </a:rPr>
              <a:t> Relevant Coursework</a:t>
            </a:r>
            <a:r>
              <a:rPr lang="en-US" sz="1100" b="0" i="0" u="none" strike="noStrike" cap="none" dirty="0">
                <a:solidFill>
                  <a:schemeClr val="dk1"/>
                </a:solidFill>
                <a:latin typeface="Times New Roman"/>
                <a:ea typeface="Times New Roman"/>
                <a:cs typeface="Times New Roman"/>
                <a:sym typeface="Times New Roman"/>
              </a:rPr>
              <a:t>: include relevant courses in your major and/or career field.</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1" i="0" u="none" strike="noStrike" cap="none" dirty="0">
                <a:solidFill>
                  <a:schemeClr val="dk1"/>
                </a:solidFill>
                <a:latin typeface="Times New Roman"/>
                <a:ea typeface="Times New Roman"/>
                <a:cs typeface="Times New Roman"/>
                <a:sym typeface="Times New Roman"/>
              </a:rPr>
              <a:t>*Only use if space permits</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small" dirty="0">
                <a:solidFill>
                  <a:schemeClr val="dk1"/>
                </a:solidFill>
                <a:latin typeface="Times New Roman"/>
                <a:ea typeface="Times New Roman"/>
                <a:cs typeface="Times New Roman"/>
                <a:sym typeface="Times New Roman"/>
              </a:rPr>
              <a:t> Skills</a:t>
            </a:r>
            <a:r>
              <a:rPr lang="en-US" sz="1100" b="0" i="0" u="none" strike="noStrike" cap="small" dirty="0">
                <a:solidFill>
                  <a:schemeClr val="dk1"/>
                </a:solidFill>
                <a:latin typeface="Times New Roman"/>
                <a:ea typeface="Times New Roman"/>
                <a:cs typeface="Times New Roman"/>
                <a:sym typeface="Times New Roman"/>
              </a:rPr>
              <a:t>:</a:t>
            </a:r>
            <a:r>
              <a:rPr lang="en-US" sz="1100" b="0"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Only list bilingual skills, or applicable certifications, such as First Aide or CPR</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latin typeface="Times New Roman"/>
                <a:ea typeface="Times New Roman"/>
                <a:cs typeface="Times New Roman"/>
                <a:sym typeface="Times New Roman"/>
              </a:rPr>
              <a:t> </a:t>
            </a:r>
            <a:r>
              <a:rPr lang="en-US" sz="1100" b="1" i="0" u="none" strike="noStrike" cap="small" dirty="0">
                <a:solidFill>
                  <a:schemeClr val="dk1"/>
                </a:solidFill>
                <a:latin typeface="Times New Roman"/>
                <a:ea typeface="Times New Roman"/>
                <a:cs typeface="Times New Roman"/>
                <a:sym typeface="Times New Roman"/>
              </a:rPr>
              <a:t> Work Experience:</a:t>
            </a:r>
            <a:r>
              <a:rPr lang="en-US" sz="1100" b="1"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1828800" marR="0" lvl="0" indent="-1828800" algn="l" rtl="0">
              <a:lnSpc>
                <a:spcPct val="100000"/>
              </a:lnSpc>
              <a:spcBef>
                <a:spcPts val="0"/>
              </a:spcBef>
              <a:spcAft>
                <a:spcPts val="0"/>
              </a:spcAft>
              <a:buClr>
                <a:srgbClr val="000000"/>
              </a:buClr>
              <a:buSzPts val="1100"/>
              <a:buFont typeface="Arial"/>
              <a:buNone/>
            </a:pPr>
            <a:r>
              <a:rPr lang="en-US" sz="1100" b="1" i="0" u="none" strike="noStrike" cap="none" dirty="0">
                <a:solidFill>
                  <a:schemeClr val="dk1"/>
                </a:solidFill>
                <a:latin typeface="Times New Roman"/>
                <a:ea typeface="Times New Roman"/>
                <a:cs typeface="Times New Roman"/>
                <a:sym typeface="Times New Roman"/>
              </a:rPr>
              <a:t>      </a:t>
            </a:r>
            <a:r>
              <a:rPr lang="en-US" sz="1100" b="0" i="0" u="sng" strike="noStrike" cap="none" dirty="0">
                <a:solidFill>
                  <a:schemeClr val="dk1"/>
                </a:solidFill>
                <a:latin typeface="Times New Roman"/>
                <a:ea typeface="Times New Roman"/>
                <a:cs typeface="Times New Roman"/>
                <a:sym typeface="Times New Roman"/>
              </a:rPr>
              <a:t>Your title</a:t>
            </a:r>
            <a:r>
              <a:rPr lang="en-US" sz="1100" b="0" i="0" u="none" strike="noStrike" cap="none" dirty="0">
                <a:solidFill>
                  <a:schemeClr val="dk1"/>
                </a:solidFill>
                <a:latin typeface="Times New Roman"/>
                <a:ea typeface="Times New Roman"/>
                <a:cs typeface="Times New Roman"/>
                <a:sym typeface="Times New Roman"/>
              </a:rPr>
              <a:t>						Month-</a:t>
            </a:r>
            <a:r>
              <a:rPr lang="en-US" sz="1100" b="0" i="0" u="none" strike="noStrike" cap="none" dirty="0" err="1">
                <a:solidFill>
                  <a:schemeClr val="dk1"/>
                </a:solidFill>
                <a:latin typeface="Times New Roman"/>
                <a:ea typeface="Times New Roman"/>
                <a:cs typeface="Times New Roman"/>
                <a:sym typeface="Times New Roman"/>
              </a:rPr>
              <a:t>Yr</a:t>
            </a:r>
            <a:r>
              <a:rPr lang="en-US" sz="1100" b="0" i="0" u="none" strike="noStrike" cap="none" dirty="0">
                <a:solidFill>
                  <a:schemeClr val="dk1"/>
                </a:solidFill>
                <a:latin typeface="Times New Roman"/>
                <a:ea typeface="Times New Roman"/>
                <a:cs typeface="Times New Roman"/>
                <a:sym typeface="Times New Roman"/>
              </a:rPr>
              <a:t>-Month-</a:t>
            </a:r>
            <a:r>
              <a:rPr lang="en-US" sz="1100" b="0" i="0" u="none" strike="noStrike" cap="none" dirty="0" err="1">
                <a:solidFill>
                  <a:schemeClr val="dk1"/>
                </a:solidFill>
                <a:latin typeface="Times New Roman"/>
                <a:ea typeface="Times New Roman"/>
                <a:cs typeface="Times New Roman"/>
                <a:sym typeface="Times New Roman"/>
              </a:rPr>
              <a:t>Yr</a:t>
            </a:r>
            <a:r>
              <a:rPr lang="en-US" sz="11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a:p>
            <a:pPr marL="1828800" marR="0" lvl="0" indent="-18288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Name of Employer					                    	City, State	 </a:t>
            </a:r>
            <a:endParaRPr sz="1100" b="0" i="0" u="none" strike="noStrike" cap="none" dirty="0">
              <a:solidFill>
                <a:schemeClr val="dk1"/>
              </a:solidFill>
              <a:latin typeface="Times New Roman"/>
              <a:ea typeface="Times New Roman"/>
              <a:cs typeface="Times New Roman"/>
              <a:sym typeface="Times New Roman"/>
            </a:endParaRPr>
          </a:p>
          <a:p>
            <a:pPr marL="1828800" marR="0" lvl="0" indent="-18288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List positions in chronological order, most recent first</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Give a brief description of your responsibilities (use phrases or bullet points)</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1" i="0" u="none" strike="noStrike" cap="none" dirty="0">
                <a:solidFill>
                  <a:schemeClr val="dk1"/>
                </a:solidFill>
                <a:latin typeface="Times New Roman"/>
                <a:ea typeface="Times New Roman"/>
                <a:cs typeface="Times New Roman"/>
                <a:sym typeface="Times New Roman"/>
              </a:rPr>
              <a:t>Use action verbs</a:t>
            </a:r>
            <a:r>
              <a:rPr lang="en-US" sz="1100" b="0" i="0" u="none" strike="noStrike" cap="none" dirty="0">
                <a:solidFill>
                  <a:schemeClr val="dk1"/>
                </a:solidFill>
                <a:latin typeface="Times New Roman"/>
                <a:ea typeface="Times New Roman"/>
                <a:cs typeface="Times New Roman"/>
                <a:sym typeface="Times New Roman"/>
              </a:rPr>
              <a:t> to begin phrases describing duties</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1" i="0" u="none" strike="noStrike" cap="small" dirty="0">
                <a:solidFill>
                  <a:schemeClr val="dk1"/>
                </a:solidFill>
                <a:latin typeface="Times New Roman"/>
                <a:ea typeface="Times New Roman"/>
                <a:cs typeface="Times New Roman"/>
                <a:sym typeface="Times New Roman"/>
              </a:rPr>
              <a:t>Volunteer Experience:</a:t>
            </a:r>
            <a:r>
              <a:rPr lang="en-US" sz="1100" b="1" i="0" u="none" strike="noStrike" cap="none" dirty="0">
                <a:solidFill>
                  <a:schemeClr val="dk1"/>
                </a:solidFill>
                <a:latin typeface="Times New Roman"/>
                <a:ea typeface="Times New Roman"/>
                <a:cs typeface="Times New Roman"/>
                <a:sym typeface="Times New Roman"/>
              </a:rPr>
              <a:t>       </a:t>
            </a:r>
            <a:endParaRPr sz="1100" b="0" i="0" u="none" strike="noStrike" cap="none" dirty="0">
              <a:solidFill>
                <a:schemeClr val="dk1"/>
              </a:solidFill>
              <a:latin typeface="Arial"/>
              <a:ea typeface="Arial"/>
              <a:cs typeface="Arial"/>
              <a:sym typeface="Arial"/>
            </a:endParaRPr>
          </a:p>
          <a:p>
            <a:pPr marL="228600" marR="57150" lvl="0" indent="-2286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0" i="0" u="sng" strike="noStrike" cap="none" dirty="0">
                <a:solidFill>
                  <a:schemeClr val="dk1"/>
                </a:solidFill>
                <a:latin typeface="Times New Roman"/>
                <a:ea typeface="Times New Roman"/>
                <a:cs typeface="Times New Roman"/>
                <a:sym typeface="Times New Roman"/>
              </a:rPr>
              <a:t>Your title</a:t>
            </a:r>
            <a:r>
              <a:rPr lang="en-US" sz="1100" b="0" i="0" u="none" strike="noStrike" cap="none" dirty="0">
                <a:solidFill>
                  <a:schemeClr val="dk1"/>
                </a:solidFill>
                <a:latin typeface="Times New Roman"/>
                <a:ea typeface="Times New Roman"/>
                <a:cs typeface="Times New Roman"/>
                <a:sym typeface="Times New Roman"/>
              </a:rPr>
              <a:t>                                                                                                                     		Month/</a:t>
            </a:r>
            <a:r>
              <a:rPr lang="en-US" sz="1100" b="0" i="0" u="none" strike="noStrike" cap="none" dirty="0" err="1">
                <a:solidFill>
                  <a:schemeClr val="dk1"/>
                </a:solidFill>
                <a:latin typeface="Times New Roman"/>
                <a:ea typeface="Times New Roman"/>
                <a:cs typeface="Times New Roman"/>
                <a:sym typeface="Times New Roman"/>
              </a:rPr>
              <a:t>Yr</a:t>
            </a:r>
            <a:r>
              <a:rPr lang="en-US" sz="1100" b="0" i="0" u="none" strike="noStrike" cap="none" dirty="0">
                <a:solidFill>
                  <a:schemeClr val="dk1"/>
                </a:solidFill>
                <a:latin typeface="Times New Roman"/>
                <a:ea typeface="Times New Roman"/>
                <a:cs typeface="Times New Roman"/>
                <a:sym typeface="Times New Roman"/>
              </a:rPr>
              <a:t>-Month/</a:t>
            </a:r>
            <a:r>
              <a:rPr lang="en-US" sz="1100" b="0" i="0" u="none" strike="noStrike" cap="none" dirty="0" err="1">
                <a:solidFill>
                  <a:schemeClr val="dk1"/>
                </a:solidFill>
                <a:latin typeface="Times New Roman"/>
                <a:ea typeface="Times New Roman"/>
                <a:cs typeface="Times New Roman"/>
                <a:sym typeface="Times New Roman"/>
              </a:rPr>
              <a:t>Yr</a:t>
            </a:r>
            <a:r>
              <a:rPr lang="en-US" sz="1100" b="0" i="0" u="none" strike="noStrike" cap="none" dirty="0">
                <a:solidFill>
                  <a:schemeClr val="dk1"/>
                </a:solidFill>
                <a:latin typeface="Times New Roman"/>
                <a:ea typeface="Times New Roman"/>
                <a:cs typeface="Times New Roman"/>
                <a:sym typeface="Times New Roman"/>
              </a:rPr>
              <a:t>                                                                Name of Company   						City, State        </a:t>
            </a:r>
            <a:endParaRPr sz="1400" b="0" i="0" u="none" strike="noStrike" cap="none" dirty="0">
              <a:solidFill>
                <a:srgbClr val="000000"/>
              </a:solidFill>
              <a:latin typeface="Arial"/>
              <a:ea typeface="Arial"/>
              <a:cs typeface="Arial"/>
              <a:sym typeface="Arial"/>
            </a:endParaRPr>
          </a:p>
          <a:p>
            <a:pPr marL="228600" marR="57150" lvl="0" indent="-2286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List positions in chronological order, most recent first</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Give a brief description of your responsibilities (use phrases)</a:t>
            </a:r>
            <a:endParaRPr sz="1100" b="0" i="0" u="none" strike="noStrike" cap="none" dirty="0">
              <a:solidFill>
                <a:schemeClr val="dk1"/>
              </a:solidFill>
              <a:latin typeface="Arial"/>
              <a:ea typeface="Arial"/>
              <a:cs typeface="Arial"/>
              <a:sym typeface="Arial"/>
            </a:endParaRPr>
          </a:p>
          <a:p>
            <a:pPr marL="0" marR="0" lvl="0" indent="2286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a:t>
            </a:r>
            <a:r>
              <a:rPr lang="en-US" sz="1100" b="1" i="0" u="none" strike="noStrike" cap="none" dirty="0">
                <a:solidFill>
                  <a:schemeClr val="dk1"/>
                </a:solidFill>
                <a:latin typeface="Times New Roman"/>
                <a:ea typeface="Times New Roman"/>
                <a:cs typeface="Times New Roman"/>
                <a:sym typeface="Times New Roman"/>
              </a:rPr>
              <a:t>Use action verbs</a:t>
            </a:r>
            <a:r>
              <a:rPr lang="en-US" sz="1100" b="0" i="0" u="none" strike="noStrike" cap="none" dirty="0">
                <a:solidFill>
                  <a:schemeClr val="dk1"/>
                </a:solidFill>
                <a:latin typeface="Times New Roman"/>
                <a:ea typeface="Times New Roman"/>
                <a:cs typeface="Times New Roman"/>
                <a:sym typeface="Times New Roman"/>
              </a:rPr>
              <a:t> to begin phrases describing duties</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small" dirty="0">
                <a:solidFill>
                  <a:schemeClr val="dk1"/>
                </a:solidFill>
                <a:latin typeface="Times New Roman"/>
                <a:ea typeface="Times New Roman"/>
                <a:cs typeface="Times New Roman"/>
                <a:sym typeface="Times New Roman"/>
              </a:rPr>
              <a:t> Honors &amp; Awards:  </a:t>
            </a:r>
            <a:r>
              <a:rPr lang="en-US" sz="1100" b="1" i="0" u="none" strike="noStrike" cap="none" dirty="0">
                <a:solidFill>
                  <a:schemeClr val="dk1"/>
                </a:solidFill>
                <a:latin typeface="Times New Roman"/>
                <a:ea typeface="Times New Roman"/>
                <a:cs typeface="Times New Roman"/>
                <a:sym typeface="Times New Roman"/>
              </a:rPr>
              <a:t>*Only use if space permits</a:t>
            </a:r>
            <a:endParaRPr sz="1100" b="0" i="0" u="none" strike="noStrike" cap="none" dirty="0">
              <a:solidFill>
                <a:schemeClr val="dk1"/>
              </a:solidFill>
              <a:latin typeface="Arial"/>
              <a:ea typeface="Arial"/>
              <a:cs typeface="Arial"/>
              <a:sym typeface="Arial"/>
            </a:endParaRPr>
          </a:p>
          <a:p>
            <a:pPr marL="1371600" marR="0" lvl="0" indent="-1371600" algn="l" rtl="0">
              <a:lnSpc>
                <a:spcPct val="100000"/>
              </a:lnSpc>
              <a:spcBef>
                <a:spcPts val="0"/>
              </a:spcBef>
              <a:spcAft>
                <a:spcPts val="0"/>
              </a:spcAft>
              <a:buClr>
                <a:srgbClr val="000000"/>
              </a:buClr>
              <a:buSzPts val="1100"/>
              <a:buFont typeface="Arial"/>
              <a:buNone/>
            </a:pPr>
            <a:r>
              <a:rPr lang="en-US" sz="1100" b="1" i="0" u="none" strike="noStrike" cap="small" dirty="0">
                <a:solidFill>
                  <a:schemeClr val="dk1"/>
                </a:solidFill>
                <a:latin typeface="Times New Roman"/>
                <a:ea typeface="Times New Roman"/>
                <a:cs typeface="Times New Roman"/>
                <a:sym typeface="Times New Roman"/>
              </a:rPr>
              <a:t> Extracurricular Activities</a:t>
            </a:r>
            <a:r>
              <a:rPr lang="en-US" sz="1100" b="0" i="0" u="none" strike="noStrike" cap="small" dirty="0">
                <a:solidFill>
                  <a:schemeClr val="dk1"/>
                </a:solidFill>
                <a:latin typeface="Times New Roman"/>
                <a:ea typeface="Times New Roman"/>
                <a:cs typeface="Times New Roman"/>
                <a:sym typeface="Times New Roman"/>
              </a:rPr>
              <a:t>:</a:t>
            </a:r>
            <a:endParaRPr sz="1100" b="0" i="0" u="none" strike="noStrike" cap="none" dirty="0">
              <a:solidFill>
                <a:schemeClr val="dk1"/>
              </a:solidFill>
              <a:latin typeface="Arial"/>
              <a:ea typeface="Arial"/>
              <a:cs typeface="Arial"/>
              <a:sym typeface="Arial"/>
            </a:endParaRPr>
          </a:p>
          <a:p>
            <a:pPr marL="1371600" marR="0" lvl="0" indent="-9144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*Only list if related to the field of Social Work, such as membership in NASW, </a:t>
            </a:r>
            <a:endParaRPr sz="1100" b="0" i="0" u="none" strike="noStrike" cap="none" dirty="0">
              <a:solidFill>
                <a:schemeClr val="dk1"/>
              </a:solidFill>
              <a:latin typeface="Times New Roman"/>
              <a:ea typeface="Times New Roman"/>
              <a:cs typeface="Times New Roman"/>
              <a:sym typeface="Times New Roman"/>
            </a:endParaRPr>
          </a:p>
          <a:p>
            <a:pPr marL="1371600" marR="0" lvl="0" indent="-91440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  Phi Alpha or the Social Work Student Association</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1" u="sng" strike="noStrike" cap="none" dirty="0">
                <a:solidFill>
                  <a:schemeClr val="dk1"/>
                </a:solidFill>
                <a:latin typeface="Comic Sans MS"/>
                <a:ea typeface="Comic Sans MS"/>
                <a:cs typeface="Comic Sans MS"/>
                <a:sym typeface="Comic Sans MS"/>
              </a:rPr>
              <a:t>Please keep your resume to one page</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omic Sans MS"/>
                <a:ea typeface="Comic Sans MS"/>
                <a:cs typeface="Comic Sans MS"/>
                <a:sym typeface="Comic Sans MS"/>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Comic Sans MS"/>
                <a:ea typeface="Comic Sans MS"/>
                <a:cs typeface="Comic Sans MS"/>
                <a:sym typeface="Comic Sans MS"/>
              </a:rPr>
              <a:t> </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24"/>
          <p:cNvSpPr txBox="1">
            <a:spLocks noGrp="1"/>
          </p:cNvSpPr>
          <p:nvPr>
            <p:ph type="title"/>
          </p:nvPr>
        </p:nvSpPr>
        <p:spPr>
          <a:xfrm>
            <a:off x="457200" y="274638"/>
            <a:ext cx="7620000" cy="7159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600"/>
              <a:buFont typeface="Cambria"/>
              <a:buNone/>
            </a:pPr>
            <a:r>
              <a:rPr lang="en-US" sz="3600">
                <a:solidFill>
                  <a:srgbClr val="FF0000"/>
                </a:solidFill>
              </a:rPr>
              <a:t>Field Placement Letter and Tips</a:t>
            </a:r>
            <a:endParaRPr sz="3600">
              <a:solidFill>
                <a:srgbClr val="FF0000"/>
              </a:solidFill>
            </a:endParaRPr>
          </a:p>
        </p:txBody>
      </p:sp>
      <p:sp>
        <p:nvSpPr>
          <p:cNvPr id="247" name="Google Shape;247;p24"/>
          <p:cNvSpPr txBox="1">
            <a:spLocks noGrp="1"/>
          </p:cNvSpPr>
          <p:nvPr>
            <p:ph type="body" idx="1"/>
          </p:nvPr>
        </p:nvSpPr>
        <p:spPr>
          <a:xfrm>
            <a:off x="381000" y="1066800"/>
            <a:ext cx="7467600" cy="56388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600"/>
              <a:buNone/>
            </a:pPr>
            <a:r>
              <a:rPr lang="en-US" sz="1600"/>
              <a:t>The field placement letter introduces you to a potential field instructor and is their first impression of you.  This letter a</a:t>
            </a:r>
            <a:r>
              <a:rPr lang="en-US" sz="1600">
                <a:solidFill>
                  <a:srgbClr val="2F2B20"/>
                </a:solidFill>
              </a:rPr>
              <a:t>llows you to go in-depth about important experiences/skills and relate them to expertise needed in the field of social work.  It is important that the letter is well written, as it provides a sample of your writing skills and shows the field instructor that your are invested in demonstrating your interest and commitment to the field of social work.</a:t>
            </a:r>
            <a:endParaRPr sz="1600" b="1" u="sng">
              <a:solidFill>
                <a:srgbClr val="2F2B20"/>
              </a:solidFill>
            </a:endParaRPr>
          </a:p>
          <a:p>
            <a:pPr marL="114300" lvl="0" indent="0" algn="l" rtl="0">
              <a:lnSpc>
                <a:spcPct val="100000"/>
              </a:lnSpc>
              <a:spcBef>
                <a:spcPts val="320"/>
              </a:spcBef>
              <a:spcAft>
                <a:spcPts val="0"/>
              </a:spcAft>
              <a:buClr>
                <a:srgbClr val="A9A57C"/>
              </a:buClr>
              <a:buSzPts val="1600"/>
              <a:buNone/>
            </a:pPr>
            <a:endParaRPr sz="1600" b="1" u="sng">
              <a:solidFill>
                <a:srgbClr val="2F2B20"/>
              </a:solidFill>
            </a:endParaRPr>
          </a:p>
          <a:p>
            <a:pPr marL="114300" lvl="0" indent="0" algn="l" rtl="0">
              <a:lnSpc>
                <a:spcPct val="100000"/>
              </a:lnSpc>
              <a:spcBef>
                <a:spcPts val="320"/>
              </a:spcBef>
              <a:spcAft>
                <a:spcPts val="0"/>
              </a:spcAft>
              <a:buClr>
                <a:srgbClr val="A9A57C"/>
              </a:buClr>
              <a:buSzPts val="1600"/>
              <a:buNone/>
            </a:pPr>
            <a:r>
              <a:rPr lang="en-US" sz="1600" b="1">
                <a:solidFill>
                  <a:srgbClr val="2F2B20"/>
                </a:solidFill>
              </a:rPr>
              <a:t>The field placement letter should:</a:t>
            </a:r>
            <a:endParaRPr sz="1600" b="1">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Be at least 1 full page, but not more than 2 pages single spaced</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Avoid redundancy and wordiness</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Use the same paper as your resume (in case you are asked to bring a paper copy to an interview)</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b="1">
                <a:solidFill>
                  <a:srgbClr val="2F2B20"/>
                </a:solidFill>
              </a:rPr>
              <a:t>Not have any TYPOS</a:t>
            </a:r>
            <a:endParaRPr sz="1600" b="1">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Leave a space between addresses and dates in the heading</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Leave a space between your heading and greeting</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Leave a space between each paragraph</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Leave at least three spaces between your close (Sincerely) and your typed name</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Sign your name in ink between your close and typed name</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Be given to friends and/or colleagues for proofreading or suggestions</a:t>
            </a:r>
            <a:endParaRPr sz="1600">
              <a:solidFill>
                <a:srgbClr val="2F2B20"/>
              </a:solidFill>
            </a:endParaRPr>
          </a:p>
          <a:p>
            <a:pPr marL="342900" lvl="0" indent="-228600" algn="l" rtl="0">
              <a:lnSpc>
                <a:spcPct val="100000"/>
              </a:lnSpc>
              <a:spcBef>
                <a:spcPts val="320"/>
              </a:spcBef>
              <a:spcAft>
                <a:spcPts val="0"/>
              </a:spcAft>
              <a:buClr>
                <a:srgbClr val="A9A57C"/>
              </a:buClr>
              <a:buSzPts val="1600"/>
              <a:buChar char="•"/>
            </a:pPr>
            <a:r>
              <a:rPr lang="en-US" sz="1600">
                <a:solidFill>
                  <a:srgbClr val="2F2B20"/>
                </a:solidFill>
              </a:rPr>
              <a:t>Be PROOF READ after a few hours or days (improve sentences, grammar, typos)</a:t>
            </a:r>
            <a:endParaRPr sz="1600">
              <a:solidFill>
                <a:srgbClr val="2F2B20"/>
              </a:solidFill>
            </a:endParaRPr>
          </a:p>
          <a:p>
            <a:pPr marL="114300" lvl="0" indent="0" algn="l" rtl="0">
              <a:lnSpc>
                <a:spcPct val="100000"/>
              </a:lnSpc>
              <a:spcBef>
                <a:spcPts val="320"/>
              </a:spcBef>
              <a:spcAft>
                <a:spcPts val="0"/>
              </a:spcAft>
              <a:buClr>
                <a:srgbClr val="A9A57C"/>
              </a:buClr>
              <a:buSzPts val="1600"/>
              <a:buNone/>
            </a:pPr>
            <a:endParaRPr sz="1600">
              <a:solidFill>
                <a:srgbClr val="2F2B20"/>
              </a:solidFil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457200" y="274638"/>
            <a:ext cx="7620000" cy="41116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3200"/>
              <a:buFont typeface="Cambria"/>
              <a:buNone/>
            </a:pPr>
            <a:r>
              <a:rPr lang="en-US" sz="3200">
                <a:solidFill>
                  <a:srgbClr val="FF0000"/>
                </a:solidFill>
              </a:rPr>
              <a:t>Sample Field Placement Letter</a:t>
            </a:r>
            <a:endParaRPr sz="3200">
              <a:solidFill>
                <a:srgbClr val="FF0000"/>
              </a:solidFill>
            </a:endParaRPr>
          </a:p>
        </p:txBody>
      </p:sp>
      <p:sp>
        <p:nvSpPr>
          <p:cNvPr id="255" name="Google Shape;255;p25"/>
          <p:cNvSpPr txBox="1">
            <a:spLocks noGrp="1"/>
          </p:cNvSpPr>
          <p:nvPr>
            <p:ph type="body" idx="1"/>
          </p:nvPr>
        </p:nvSpPr>
        <p:spPr>
          <a:xfrm>
            <a:off x="457200" y="838200"/>
            <a:ext cx="7620000" cy="57150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Name</a:t>
            </a:r>
            <a:br>
              <a:rPr lang="en-US" sz="1200" dirty="0">
                <a:solidFill>
                  <a:srgbClr val="2F2B20"/>
                </a:solidFill>
                <a:latin typeface="Times New Roman"/>
                <a:ea typeface="Times New Roman"/>
                <a:cs typeface="Times New Roman"/>
                <a:sym typeface="Times New Roman"/>
              </a:rPr>
            </a:br>
            <a:r>
              <a:rPr lang="en-US" sz="1200" dirty="0">
                <a:solidFill>
                  <a:srgbClr val="2F2B20"/>
                </a:solidFill>
                <a:latin typeface="Times New Roman"/>
                <a:ea typeface="Times New Roman"/>
                <a:cs typeface="Times New Roman"/>
                <a:sym typeface="Times New Roman"/>
              </a:rPr>
              <a:t>UMBC Email </a:t>
            </a:r>
            <a:br>
              <a:rPr lang="en-US" sz="1200" dirty="0">
                <a:solidFill>
                  <a:srgbClr val="2F2B20"/>
                </a:solidFill>
                <a:latin typeface="Times New Roman"/>
                <a:ea typeface="Times New Roman"/>
                <a:cs typeface="Times New Roman"/>
                <a:sym typeface="Times New Roman"/>
              </a:rPr>
            </a:br>
            <a:r>
              <a:rPr lang="en-US" sz="1200" dirty="0">
                <a:solidFill>
                  <a:srgbClr val="2F2B20"/>
                </a:solidFill>
                <a:latin typeface="Times New Roman"/>
                <a:ea typeface="Times New Roman"/>
                <a:cs typeface="Times New Roman"/>
                <a:sym typeface="Times New Roman"/>
              </a:rPr>
              <a:t>Phone </a:t>
            </a:r>
            <a:endParaRPr dirty="0"/>
          </a:p>
          <a:p>
            <a:pPr marL="114300" lvl="0" indent="0" algn="l" rtl="0">
              <a:lnSpc>
                <a:spcPct val="100000"/>
              </a:lnSpc>
              <a:spcBef>
                <a:spcPts val="240"/>
              </a:spcBef>
              <a:spcAft>
                <a:spcPts val="0"/>
              </a:spcAft>
              <a:buClr>
                <a:srgbClr val="A9A57C"/>
              </a:buClr>
              <a:buSzPts val="1200"/>
              <a:buNone/>
            </a:pPr>
            <a:endParaRPr sz="1200" dirty="0">
              <a:solidFill>
                <a:srgbClr val="2F2B20"/>
              </a:solidFill>
              <a:latin typeface="Times New Roman"/>
              <a:ea typeface="Times New Roman"/>
              <a:cs typeface="Times New Roman"/>
              <a:sym typeface="Times New Roman"/>
            </a:endParaRPr>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Date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						 </a:t>
            </a:r>
            <a:endParaRPr dirty="0"/>
          </a:p>
          <a:p>
            <a:pPr marL="114300" lvl="0" indent="0" algn="l" rtl="0">
              <a:lnSpc>
                <a:spcPct val="100000"/>
              </a:lnSpc>
              <a:spcBef>
                <a:spcPts val="240"/>
              </a:spcBef>
              <a:spcAft>
                <a:spcPts val="0"/>
              </a:spcAft>
              <a:buClr>
                <a:srgbClr val="A9A57C"/>
              </a:buClr>
              <a:buSzPts val="1200"/>
              <a:buNone/>
            </a:pPr>
            <a:r>
              <a:rPr lang="en-US" sz="1200" i="1" dirty="0">
                <a:solidFill>
                  <a:srgbClr val="2F2B20"/>
                </a:solidFill>
                <a:latin typeface="Times New Roman"/>
                <a:ea typeface="Times New Roman"/>
                <a:cs typeface="Times New Roman"/>
                <a:sym typeface="Times New Roman"/>
              </a:rPr>
              <a:t>This field placement letter is specifically designed to be used for your field application and will be sent directly to prospective field instructors.  Please consider other resources for future cover letters.  Since you do not know where you will be placed,  broadly address your interest in the field of social work and your skills.</a:t>
            </a:r>
            <a:endParaRPr dirty="0"/>
          </a:p>
          <a:p>
            <a:pPr marL="114300" lvl="0" indent="0" algn="l" rtl="0">
              <a:lnSpc>
                <a:spcPct val="100000"/>
              </a:lnSpc>
              <a:spcBef>
                <a:spcPts val="240"/>
              </a:spcBef>
              <a:spcAft>
                <a:spcPts val="0"/>
              </a:spcAft>
              <a:buClr>
                <a:srgbClr val="A9A57C"/>
              </a:buClr>
              <a:buSzPts val="1200"/>
              <a:buNone/>
            </a:pPr>
            <a:endParaRPr sz="1200" dirty="0">
              <a:solidFill>
                <a:srgbClr val="2F2B20"/>
              </a:solidFill>
              <a:latin typeface="Times New Roman"/>
              <a:ea typeface="Times New Roman"/>
              <a:cs typeface="Times New Roman"/>
              <a:sym typeface="Times New Roman"/>
            </a:endParaRPr>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Dear Prospective Field Instructor:</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In the opening paragraph address your interest in social work.  Tell your story about how you chose social work vs. other majors which help people.   As you are expressing your interest in becoming a social worker try to keep it broad so that you do not limit your field placement opportunities.</a:t>
            </a:r>
            <a:endParaRPr dirty="0"/>
          </a:p>
          <a:p>
            <a:pPr marL="342900" lvl="0" indent="-152400" algn="l" rtl="0">
              <a:lnSpc>
                <a:spcPct val="100000"/>
              </a:lnSpc>
              <a:spcBef>
                <a:spcPts val="240"/>
              </a:spcBef>
              <a:spcAft>
                <a:spcPts val="0"/>
              </a:spcAft>
              <a:buClr>
                <a:srgbClr val="A9A57C"/>
              </a:buClr>
              <a:buSzPts val="1200"/>
              <a:buNone/>
            </a:pPr>
            <a:endParaRPr sz="1200" dirty="0">
              <a:solidFill>
                <a:srgbClr val="2F2B20"/>
              </a:solidFill>
              <a:latin typeface="Times New Roman"/>
              <a:ea typeface="Times New Roman"/>
              <a:cs typeface="Times New Roman"/>
              <a:sym typeface="Times New Roman"/>
            </a:endParaRPr>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The second and third paragraphs should include your skills, qualifications, and personal strengths.  Briefly summarize any educational, work, or other experience that may have relevance to social work. Do not reiterate your resume. Please explain what you have learned from relevant past experiences and how the resulting skills and knowledge could benefit an agency.  It is best to illustrate your skills through examples, skills, actions, awards, and classes rather than just stating you think you will be a good social worker.  Show the reader rather than telling the reader.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The final paragraph includes a referral to your enclosed resume.  Reiterate your interest in social work, and thank the reader for her/his time and consideration.</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   </a:t>
            </a:r>
            <a:endParaRPr sz="1200" dirty="0">
              <a:solidFill>
                <a:srgbClr val="2F2B20"/>
              </a:solidFill>
              <a:latin typeface="Times New Roman"/>
              <a:ea typeface="Times New Roman"/>
              <a:cs typeface="Times New Roman"/>
              <a:sym typeface="Times New Roman"/>
            </a:endParaRPr>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Sincerely,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Caveat"/>
                <a:ea typeface="Caveat"/>
                <a:cs typeface="Caveat"/>
                <a:sym typeface="Caveat"/>
              </a:rPr>
              <a:t>Susanna Contreras</a:t>
            </a:r>
            <a:r>
              <a:rPr lang="en-US" sz="1200" dirty="0">
                <a:solidFill>
                  <a:srgbClr val="2F2B20"/>
                </a:solidFill>
                <a:latin typeface="Times New Roman"/>
                <a:ea typeface="Times New Roman"/>
                <a:cs typeface="Times New Roman"/>
                <a:sym typeface="Times New Roman"/>
              </a:rPr>
              <a:t>			</a:t>
            </a:r>
            <a:endParaRPr sz="1200" dirty="0">
              <a:solidFill>
                <a:srgbClr val="2F2B20"/>
              </a:solidFill>
              <a:latin typeface="Times New Roman"/>
              <a:ea typeface="Times New Roman"/>
              <a:cs typeface="Times New Roman"/>
              <a:sym typeface="Times New Roman"/>
            </a:endParaRPr>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Susanna Contreras			</a:t>
            </a:r>
            <a:endParaRPr dirty="0"/>
          </a:p>
          <a:p>
            <a:pPr marL="114300" lvl="0" indent="0" algn="l" rtl="0">
              <a:lnSpc>
                <a:spcPct val="100000"/>
              </a:lnSpc>
              <a:spcBef>
                <a:spcPts val="240"/>
              </a:spcBef>
              <a:spcAft>
                <a:spcPts val="0"/>
              </a:spcAft>
              <a:buClr>
                <a:srgbClr val="A9A57C"/>
              </a:buClr>
              <a:buSzPts val="1200"/>
              <a:buNone/>
            </a:pPr>
            <a:r>
              <a:rPr lang="en-US" sz="1200" dirty="0">
                <a:solidFill>
                  <a:srgbClr val="2F2B20"/>
                </a:solidFill>
                <a:latin typeface="Times New Roman"/>
                <a:ea typeface="Times New Roman"/>
                <a:cs typeface="Times New Roman"/>
                <a:sym typeface="Times New Roman"/>
              </a:rPr>
              <a:t>				</a:t>
            </a:r>
            <a:r>
              <a:rPr lang="en-US" sz="1200" b="1" dirty="0">
                <a:solidFill>
                  <a:srgbClr val="2F2B20"/>
                </a:solidFill>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body" idx="1"/>
          </p:nvPr>
        </p:nvSpPr>
        <p:spPr>
          <a:xfrm>
            <a:off x="152400" y="762000"/>
            <a:ext cx="8305800" cy="6096000"/>
          </a:xfrm>
          <a:prstGeom prst="rect">
            <a:avLst/>
          </a:prstGeom>
          <a:solidFill>
            <a:schemeClr val="lt1"/>
          </a:solid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SzPts val="800"/>
              <a:buNone/>
            </a:pPr>
            <a:r>
              <a:rPr lang="en-US" sz="800">
                <a:latin typeface="Cambria"/>
                <a:ea typeface="Cambria"/>
                <a:cs typeface="Cambria"/>
                <a:sym typeface="Cambria"/>
              </a:rPr>
              <a:t> </a:t>
            </a:r>
            <a:endParaRPr sz="1800">
              <a:latin typeface="Cambria"/>
              <a:ea typeface="Cambria"/>
              <a:cs typeface="Cambria"/>
              <a:sym typeface="Cambria"/>
            </a:endParaRPr>
          </a:p>
          <a:p>
            <a:pPr marL="342900" lvl="0" indent="-342900" algn="l" rtl="0">
              <a:lnSpc>
                <a:spcPct val="100000"/>
              </a:lnSpc>
              <a:spcBef>
                <a:spcPts val="0"/>
              </a:spcBef>
              <a:spcAft>
                <a:spcPts val="0"/>
              </a:spcAft>
              <a:buSzPts val="2200"/>
              <a:buChar char="•"/>
            </a:pPr>
            <a:r>
              <a:rPr lang="en-US"/>
              <a:t>Your letter and resume are the most important parts of your application and can affect whether an agency agrees to interview you or not.  </a:t>
            </a:r>
            <a:endParaRPr/>
          </a:p>
          <a:p>
            <a:pPr marL="342900" lvl="0" indent="-342900" algn="l" rtl="0">
              <a:lnSpc>
                <a:spcPct val="100000"/>
              </a:lnSpc>
              <a:spcBef>
                <a:spcPts val="0"/>
              </a:spcBef>
              <a:spcAft>
                <a:spcPts val="0"/>
              </a:spcAft>
              <a:buSzPts val="2200"/>
              <a:buChar char="•"/>
            </a:pPr>
            <a:r>
              <a:rPr lang="en-US"/>
              <a:t>If you would like assistance or feedback regarding your resume, you can do one of the following:</a:t>
            </a:r>
            <a:endParaRPr/>
          </a:p>
          <a:p>
            <a:pPr marL="0" marR="0" lvl="0" indent="0" algn="l" rtl="0">
              <a:lnSpc>
                <a:spcPct val="100000"/>
              </a:lnSpc>
              <a:spcBef>
                <a:spcPts val="0"/>
              </a:spcBef>
              <a:spcAft>
                <a:spcPts val="0"/>
              </a:spcAft>
              <a:buSzPts val="800"/>
              <a:buNone/>
            </a:pPr>
            <a:r>
              <a:rPr lang="en-US" sz="800"/>
              <a:t> </a:t>
            </a:r>
            <a:endParaRPr sz="1800"/>
          </a:p>
          <a:p>
            <a:pPr marL="0" marR="0" lvl="0" indent="0" algn="l" rtl="0">
              <a:lnSpc>
                <a:spcPct val="100000"/>
              </a:lnSpc>
              <a:spcBef>
                <a:spcPts val="0"/>
              </a:spcBef>
              <a:spcAft>
                <a:spcPts val="0"/>
              </a:spcAft>
              <a:buSzPts val="2400"/>
              <a:buNone/>
            </a:pPr>
            <a:r>
              <a:rPr lang="en-US" sz="2400" u="sng"/>
              <a:t>At UMBC’s Main Campus</a:t>
            </a:r>
            <a:endParaRPr sz="1800" u="sng"/>
          </a:p>
          <a:p>
            <a:pPr marL="0" lvl="0" indent="0" algn="l" rtl="0">
              <a:lnSpc>
                <a:spcPct val="100000"/>
              </a:lnSpc>
              <a:spcBef>
                <a:spcPts val="0"/>
              </a:spcBef>
              <a:spcAft>
                <a:spcPts val="0"/>
              </a:spcAft>
              <a:buSzPts val="2400"/>
              <a:buNone/>
            </a:pPr>
            <a:r>
              <a:rPr lang="en-US" sz="2400"/>
              <a:t>Email Jeremiah Sawyer at the Career Services Center (jsawyer2@umbc.edu) and ask to make an appointment with him about reviewing your field placement resume. </a:t>
            </a:r>
            <a:endParaRPr/>
          </a:p>
          <a:p>
            <a:pPr marL="0" lvl="0" indent="0" algn="l" rtl="0">
              <a:lnSpc>
                <a:spcPct val="100000"/>
              </a:lnSpc>
              <a:spcBef>
                <a:spcPts val="0"/>
              </a:spcBef>
              <a:spcAft>
                <a:spcPts val="0"/>
              </a:spcAft>
              <a:buSzPts val="2400"/>
              <a:buNone/>
            </a:pPr>
            <a:r>
              <a:rPr lang="en-US" sz="800"/>
              <a:t> </a:t>
            </a:r>
            <a:endParaRPr sz="1800"/>
          </a:p>
          <a:p>
            <a:pPr marL="0" marR="0" lvl="0" indent="0" algn="l" rtl="0">
              <a:lnSpc>
                <a:spcPct val="100000"/>
              </a:lnSpc>
              <a:spcBef>
                <a:spcPts val="0"/>
              </a:spcBef>
              <a:spcAft>
                <a:spcPts val="0"/>
              </a:spcAft>
              <a:buSzPts val="2400"/>
              <a:buNone/>
            </a:pPr>
            <a:r>
              <a:rPr lang="en-US" sz="2400" u="sng"/>
              <a:t>At UMBC’s Shady Grove Campus</a:t>
            </a:r>
            <a:endParaRPr sz="1800" u="sng"/>
          </a:p>
          <a:p>
            <a:pPr marL="0" lvl="0" indent="0" algn="l" rtl="0">
              <a:lnSpc>
                <a:spcPct val="100000"/>
              </a:lnSpc>
              <a:spcBef>
                <a:spcPts val="0"/>
              </a:spcBef>
              <a:spcAft>
                <a:spcPts val="0"/>
              </a:spcAft>
              <a:buSzPts val="2400"/>
              <a:buNone/>
            </a:pPr>
            <a:r>
              <a:rPr lang="en-US" sz="2400"/>
              <a:t>Contact Katie Leiser via email at </a:t>
            </a:r>
            <a:r>
              <a:rPr lang="en-US" sz="2400" u="sng">
                <a:solidFill>
                  <a:srgbClr val="000000"/>
                </a:solidFill>
                <a:hlinkClick r:id="rId3">
                  <a:extLst>
                    <a:ext uri="{A12FA001-AC4F-418D-AE19-62706E023703}">
                      <ahyp:hlinkClr xmlns:ahyp="http://schemas.microsoft.com/office/drawing/2018/hyperlinkcolor" val="tx"/>
                    </a:ext>
                  </a:extLst>
                </a:hlinkClick>
              </a:rPr>
              <a:t>leiser@umbc.edu</a:t>
            </a:r>
            <a:r>
              <a:rPr lang="en-US" sz="2400">
                <a:solidFill>
                  <a:srgbClr val="000000"/>
                </a:solidFill>
              </a:rPr>
              <a:t> or Natalie Sanchez at </a:t>
            </a:r>
            <a:r>
              <a:rPr lang="en-US" sz="2400" u="sng">
                <a:solidFill>
                  <a:srgbClr val="000000"/>
                </a:solidFill>
                <a:hlinkClick r:id="rId4">
                  <a:extLst>
                    <a:ext uri="{A12FA001-AC4F-418D-AE19-62706E023703}">
                      <ahyp:hlinkClr xmlns:ahyp="http://schemas.microsoft.com/office/drawing/2018/hyperlinkcolor" val="tx"/>
                    </a:ext>
                  </a:extLst>
                </a:hlinkClick>
              </a:rPr>
              <a:t>natsanc@umbc.edu</a:t>
            </a:r>
            <a:r>
              <a:rPr lang="en-US" sz="2400">
                <a:solidFill>
                  <a:srgbClr val="000000"/>
                </a:solidFill>
              </a:rPr>
              <a:t> </a:t>
            </a:r>
            <a:endParaRPr sz="1800"/>
          </a:p>
          <a:p>
            <a:pPr marL="0" marR="0" lvl="0" indent="0" algn="l" rtl="0">
              <a:lnSpc>
                <a:spcPct val="100000"/>
              </a:lnSpc>
              <a:spcBef>
                <a:spcPts val="0"/>
              </a:spcBef>
              <a:spcAft>
                <a:spcPts val="0"/>
              </a:spcAft>
              <a:buSzPts val="800"/>
              <a:buNone/>
            </a:pPr>
            <a:r>
              <a:rPr lang="en-US" sz="800"/>
              <a:t> </a:t>
            </a:r>
            <a:endParaRPr sz="1800"/>
          </a:p>
          <a:p>
            <a:pPr marL="0" marR="0" lvl="0" indent="0" algn="ctr" rtl="0">
              <a:lnSpc>
                <a:spcPct val="100000"/>
              </a:lnSpc>
              <a:spcBef>
                <a:spcPts val="0"/>
              </a:spcBef>
              <a:spcAft>
                <a:spcPts val="0"/>
              </a:spcAft>
              <a:buSzPts val="2600"/>
              <a:buNone/>
            </a:pPr>
            <a:r>
              <a:rPr lang="en-US" sz="2600"/>
              <a:t>You are strongly encouraged to utilize the above resources!</a:t>
            </a:r>
            <a:endParaRPr/>
          </a:p>
          <a:p>
            <a:pPr marL="114300" lvl="0" indent="0" algn="l" rtl="0">
              <a:lnSpc>
                <a:spcPct val="100000"/>
              </a:lnSpc>
              <a:spcBef>
                <a:spcPts val="440"/>
              </a:spcBef>
              <a:spcAft>
                <a:spcPts val="0"/>
              </a:spcAft>
              <a:buSzPts val="2200"/>
              <a:buNone/>
            </a:pPr>
            <a:endParaRPr/>
          </a:p>
        </p:txBody>
      </p:sp>
      <p:sp>
        <p:nvSpPr>
          <p:cNvPr id="262" name="Google Shape;262;p26"/>
          <p:cNvSpPr txBox="1"/>
          <p:nvPr/>
        </p:nvSpPr>
        <p:spPr>
          <a:xfrm>
            <a:off x="228600" y="152400"/>
            <a:ext cx="662940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0000"/>
                </a:solidFill>
                <a:latin typeface="Cambria"/>
                <a:ea typeface="Cambria"/>
                <a:cs typeface="Cambria"/>
                <a:sym typeface="Cambria"/>
              </a:rPr>
              <a:t>Resume and Field Placement Letter</a:t>
            </a:r>
            <a:endParaRPr sz="3200" b="0" i="0" u="none" strike="noStrike" cap="none">
              <a:solidFill>
                <a:srgbClr val="FF0000"/>
              </a:solidFill>
              <a:latin typeface="Cambria"/>
              <a:ea typeface="Cambria"/>
              <a:cs typeface="Cambria"/>
              <a:sym typeface="Cambr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600"/>
              <a:buFont typeface="Cambria"/>
              <a:buNone/>
            </a:pPr>
            <a:r>
              <a:rPr lang="en-US">
                <a:solidFill>
                  <a:srgbClr val="FF0000"/>
                </a:solidFill>
              </a:rPr>
              <a:t>Title IV-E Program</a:t>
            </a:r>
            <a:endParaRPr>
              <a:solidFill>
                <a:srgbClr val="FF0000"/>
              </a:solidFill>
            </a:endParaRPr>
          </a:p>
        </p:txBody>
      </p:sp>
      <p:sp>
        <p:nvSpPr>
          <p:cNvPr id="268" name="Google Shape;268;p27"/>
          <p:cNvSpPr txBox="1">
            <a:spLocks noGrp="1"/>
          </p:cNvSpPr>
          <p:nvPr>
            <p:ph type="body" idx="1"/>
          </p:nvPr>
        </p:nvSpPr>
        <p:spPr>
          <a:xfrm>
            <a:off x="457200" y="1295400"/>
            <a:ext cx="7620000" cy="5105400"/>
          </a:xfrm>
          <a:prstGeom prst="rect">
            <a:avLst/>
          </a:prstGeom>
          <a:noFill/>
          <a:ln>
            <a:noFill/>
          </a:ln>
        </p:spPr>
        <p:txBody>
          <a:bodyPr spcFirstLastPara="1" wrap="square" lIns="91425" tIns="45700" rIns="91425" bIns="45700" anchor="t" anchorCtr="0">
            <a:normAutofit/>
          </a:bodyPr>
          <a:lstStyle/>
          <a:p>
            <a:pPr marL="342900" lvl="0" indent="-228600" algn="l" rtl="0">
              <a:lnSpc>
                <a:spcPct val="100000"/>
              </a:lnSpc>
              <a:spcBef>
                <a:spcPts val="0"/>
              </a:spcBef>
              <a:spcAft>
                <a:spcPts val="0"/>
              </a:spcAft>
              <a:buSzPts val="2200"/>
              <a:buChar char="•"/>
            </a:pPr>
            <a:r>
              <a:rPr lang="en-US"/>
              <a:t>The Title IV-E Education for Public Child Welfare Program is a partnership between the University of Maryland School of Social Work and the Maryland Department of Human Resources to prepare Bachelor of Social Work (BSW) and Master of Social Work (MSW) students for public child welfare practice. </a:t>
            </a:r>
            <a:endParaRPr/>
          </a:p>
          <a:p>
            <a:pPr marL="342900" lvl="0" indent="-228600" algn="l" rtl="0">
              <a:lnSpc>
                <a:spcPct val="100000"/>
              </a:lnSpc>
              <a:spcBef>
                <a:spcPts val="440"/>
              </a:spcBef>
              <a:spcAft>
                <a:spcPts val="0"/>
              </a:spcAft>
              <a:buSzPts val="2200"/>
              <a:buChar char="•"/>
            </a:pPr>
            <a:r>
              <a:rPr lang="en-US"/>
              <a:t>Federal “Title IV-E” child welfare funds support this effort to provide professional social work education to students preparing to practice in public child welfare programs such as Child Protective Services, Family Preservation, Foster Care, and Adoption.  </a:t>
            </a:r>
            <a:endParaRPr/>
          </a:p>
          <a:p>
            <a:pPr marL="342900" lvl="0" indent="-228600" algn="l" rtl="0">
              <a:lnSpc>
                <a:spcPct val="100000"/>
              </a:lnSpc>
              <a:spcBef>
                <a:spcPts val="440"/>
              </a:spcBef>
              <a:spcAft>
                <a:spcPts val="0"/>
              </a:spcAft>
              <a:buSzPts val="2200"/>
              <a:buChar char="•"/>
            </a:pPr>
            <a:r>
              <a:rPr lang="en-US"/>
              <a:t>Child Welfare Student Units with faculty field instructors have been established in local Department of Social Services for a specialized child welfare field placement.  </a:t>
            </a:r>
            <a:endParaRPr/>
          </a:p>
          <a:p>
            <a:pPr marL="114300" lvl="0" indent="0" algn="l" rtl="0">
              <a:lnSpc>
                <a:spcPct val="100000"/>
              </a:lnSpc>
              <a:spcBef>
                <a:spcPts val="440"/>
              </a:spcBef>
              <a:spcAft>
                <a:spcPts val="0"/>
              </a:spcAft>
              <a:buSzPts val="2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304800" y="260273"/>
            <a:ext cx="8001000" cy="76199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4400"/>
              <a:buFont typeface="Cambria"/>
              <a:buNone/>
            </a:pPr>
            <a:r>
              <a:rPr lang="en-US" sz="4400" dirty="0">
                <a:solidFill>
                  <a:srgbClr val="FF0000"/>
                </a:solidFill>
              </a:rPr>
              <a:t>UMBC Field Education</a:t>
            </a:r>
            <a:endParaRPr sz="4400" dirty="0">
              <a:solidFill>
                <a:srgbClr val="FF0000"/>
              </a:solidFill>
            </a:endParaRPr>
          </a:p>
        </p:txBody>
      </p:sp>
      <p:sp>
        <p:nvSpPr>
          <p:cNvPr id="99" name="Google Shape;99;p2"/>
          <p:cNvSpPr txBox="1"/>
          <p:nvPr/>
        </p:nvSpPr>
        <p:spPr>
          <a:xfrm>
            <a:off x="152400" y="1243786"/>
            <a:ext cx="8153400" cy="57861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Congratulations!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You are on your way to a field placement!  This power point presentation contains all of the information that you will need to complete your online field application.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After November 1</a:t>
            </a:r>
            <a:r>
              <a:rPr lang="en-US" sz="2800" b="0" i="0" u="none" strike="noStrike" cap="none" baseline="30000">
                <a:solidFill>
                  <a:schemeClr val="dk1"/>
                </a:solidFill>
                <a:latin typeface="Calibri"/>
                <a:ea typeface="Calibri"/>
                <a:cs typeface="Calibri"/>
                <a:sym typeface="Calibri"/>
              </a:rPr>
              <a:t>st</a:t>
            </a:r>
            <a:r>
              <a:rPr lang="en-US" sz="2800" b="0" i="0" u="none" strike="noStrike" cap="none">
                <a:solidFill>
                  <a:schemeClr val="dk1"/>
                </a:solidFill>
                <a:latin typeface="Calibri"/>
                <a:ea typeface="Calibri"/>
                <a:cs typeface="Calibri"/>
                <a:sym typeface="Calibri"/>
              </a:rPr>
              <a:t>, please go to the Intern Placement Tracking website at </a:t>
            </a:r>
            <a:r>
              <a:rPr lang="en-US" sz="2800" b="0" i="0" u="sng" strike="noStrike" cap="none">
                <a:solidFill>
                  <a:srgbClr val="00B0F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www.runipt.com</a:t>
            </a:r>
            <a:r>
              <a:rPr lang="en-US" sz="2800" b="0" i="0" u="none" strike="noStrike" cap="none">
                <a:solidFill>
                  <a:schemeClr val="dk1"/>
                </a:solidFill>
                <a:latin typeface="Calibri"/>
                <a:ea typeface="Calibri"/>
                <a:cs typeface="Calibri"/>
                <a:sym typeface="Calibri"/>
              </a:rPr>
              <a:t> to access the Field Application and to update your Student Detail page.</a:t>
            </a:r>
            <a:r>
              <a:rPr lang="en-US" sz="2800" b="0" i="0" u="none" strike="noStrike" cap="none">
                <a:solidFill>
                  <a:srgbClr val="00B0F0"/>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600"/>
              <a:buFont typeface="Cambria"/>
              <a:buNone/>
            </a:pPr>
            <a:r>
              <a:rPr lang="en-US">
                <a:solidFill>
                  <a:srgbClr val="FF0000"/>
                </a:solidFill>
              </a:rPr>
              <a:t>Title IV-E Program (cont.)</a:t>
            </a:r>
            <a:endParaRPr>
              <a:solidFill>
                <a:srgbClr val="FF0000"/>
              </a:solidFill>
            </a:endParaRPr>
          </a:p>
        </p:txBody>
      </p:sp>
      <p:sp>
        <p:nvSpPr>
          <p:cNvPr id="274" name="Google Shape;274;p28"/>
          <p:cNvSpPr txBox="1">
            <a:spLocks noGrp="1"/>
          </p:cNvSpPr>
          <p:nvPr>
            <p:ph type="body" idx="1"/>
          </p:nvPr>
        </p:nvSpPr>
        <p:spPr>
          <a:xfrm>
            <a:off x="457200" y="1295400"/>
            <a:ext cx="7620000" cy="5105400"/>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200"/>
              <a:buNone/>
            </a:pPr>
            <a:r>
              <a:rPr lang="en-US"/>
              <a:t>To be selected for the Program, students must meet, at a minimum, the following conditions:</a:t>
            </a:r>
            <a:endParaRPr/>
          </a:p>
          <a:p>
            <a:pPr marL="342900" lvl="0" indent="-228600" algn="l" rtl="0">
              <a:lnSpc>
                <a:spcPct val="100000"/>
              </a:lnSpc>
              <a:spcBef>
                <a:spcPts val="440"/>
              </a:spcBef>
              <a:spcAft>
                <a:spcPts val="0"/>
              </a:spcAft>
              <a:buSzPts val="2200"/>
              <a:buChar char="•"/>
            </a:pPr>
            <a:r>
              <a:rPr lang="en-US"/>
              <a:t>express a specific interest in social work practice in public child welfare;</a:t>
            </a:r>
            <a:endParaRPr/>
          </a:p>
          <a:p>
            <a:pPr marL="342900" lvl="0" indent="-228600" algn="l" rtl="0">
              <a:lnSpc>
                <a:spcPct val="100000"/>
              </a:lnSpc>
              <a:spcBef>
                <a:spcPts val="440"/>
              </a:spcBef>
              <a:spcAft>
                <a:spcPts val="0"/>
              </a:spcAft>
              <a:buSzPts val="2200"/>
              <a:buChar char="•"/>
            </a:pPr>
            <a:r>
              <a:rPr lang="en-US"/>
              <a:t>have a 3.0 cumulative GPA;</a:t>
            </a:r>
            <a:endParaRPr/>
          </a:p>
          <a:p>
            <a:pPr marL="342900" lvl="0" indent="-228600" algn="l" rtl="0">
              <a:lnSpc>
                <a:spcPct val="100000"/>
              </a:lnSpc>
              <a:spcBef>
                <a:spcPts val="440"/>
              </a:spcBef>
              <a:spcAft>
                <a:spcPts val="0"/>
              </a:spcAft>
              <a:buSzPts val="2200"/>
              <a:buChar char="•"/>
            </a:pPr>
            <a:r>
              <a:rPr lang="en-US"/>
              <a:t>enroll in and successfully complete SOWK 387, Child Welfare Services;</a:t>
            </a:r>
            <a:endParaRPr/>
          </a:p>
          <a:p>
            <a:pPr marL="342900" lvl="0" indent="-228600" algn="l" rtl="0">
              <a:lnSpc>
                <a:spcPct val="100000"/>
              </a:lnSpc>
              <a:spcBef>
                <a:spcPts val="440"/>
              </a:spcBef>
              <a:spcAft>
                <a:spcPts val="0"/>
              </a:spcAft>
              <a:buSzPts val="2200"/>
              <a:buChar char="•"/>
            </a:pPr>
            <a:r>
              <a:rPr lang="en-US"/>
              <a:t>be a U.S. citizen or permanent resident of the United States;</a:t>
            </a:r>
            <a:endParaRPr/>
          </a:p>
          <a:p>
            <a:pPr marL="342900" lvl="0" indent="-228600" algn="l" rtl="0">
              <a:lnSpc>
                <a:spcPct val="100000"/>
              </a:lnSpc>
              <a:spcBef>
                <a:spcPts val="440"/>
              </a:spcBef>
              <a:spcAft>
                <a:spcPts val="0"/>
              </a:spcAft>
              <a:buSzPts val="2200"/>
              <a:buChar char="•"/>
            </a:pPr>
            <a:r>
              <a:rPr lang="en-US"/>
              <a:t>plan to apply to an MSW Program; and</a:t>
            </a:r>
            <a:endParaRPr/>
          </a:p>
          <a:p>
            <a:pPr marL="342900" lvl="0" indent="-228600" algn="l" rtl="0">
              <a:lnSpc>
                <a:spcPct val="100000"/>
              </a:lnSpc>
              <a:spcBef>
                <a:spcPts val="440"/>
              </a:spcBef>
              <a:spcAft>
                <a:spcPts val="0"/>
              </a:spcAft>
              <a:buSzPts val="2200"/>
              <a:buChar char="•"/>
            </a:pPr>
            <a:r>
              <a:rPr lang="en-US"/>
              <a:t>agree to seek and accept employment with the Maryland Department of Human Resources after graduation.   </a:t>
            </a:r>
            <a:endParaRPr/>
          </a:p>
          <a:p>
            <a:pPr marL="640080" lvl="1" indent="-228600" algn="l" rtl="0">
              <a:lnSpc>
                <a:spcPct val="100000"/>
              </a:lnSpc>
              <a:spcBef>
                <a:spcPts val="400"/>
              </a:spcBef>
              <a:spcAft>
                <a:spcPts val="0"/>
              </a:spcAft>
              <a:buSzPts val="2000"/>
              <a:buChar char="•"/>
            </a:pPr>
            <a:r>
              <a:rPr lang="en-US"/>
              <a:t>Twelve months of employment obligation is incurred for each academic year (fall/spring semester) of participation.</a:t>
            </a:r>
            <a:endParaRPr/>
          </a:p>
          <a:p>
            <a:pPr marL="342900" lvl="0" indent="-88900" algn="l" rtl="0">
              <a:lnSpc>
                <a:spcPct val="100000"/>
              </a:lnSpc>
              <a:spcBef>
                <a:spcPts val="440"/>
              </a:spcBef>
              <a:spcAft>
                <a:spcPts val="0"/>
              </a:spcAft>
              <a:buSzPts val="2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600"/>
              <a:buFont typeface="Cambria"/>
              <a:buNone/>
            </a:pPr>
            <a:r>
              <a:rPr lang="en-US">
                <a:solidFill>
                  <a:srgbClr val="FF0000"/>
                </a:solidFill>
              </a:rPr>
              <a:t>Title IV-E Program (cont.)</a:t>
            </a:r>
            <a:endParaRPr>
              <a:solidFill>
                <a:srgbClr val="FF0000"/>
              </a:solidFill>
            </a:endParaRPr>
          </a:p>
        </p:txBody>
      </p:sp>
      <p:sp>
        <p:nvSpPr>
          <p:cNvPr id="280" name="Google Shape;280;p29"/>
          <p:cNvSpPr txBox="1">
            <a:spLocks noGrp="1"/>
          </p:cNvSpPr>
          <p:nvPr>
            <p:ph type="body" idx="1"/>
          </p:nvPr>
        </p:nvSpPr>
        <p:spPr>
          <a:xfrm>
            <a:off x="457200" y="1417638"/>
            <a:ext cx="7620000" cy="4983162"/>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600"/>
              <a:buNone/>
            </a:pPr>
            <a:r>
              <a:rPr lang="en-US" sz="2600" dirty="0"/>
              <a:t>Title IV-E Information Sessions:</a:t>
            </a:r>
            <a:endParaRPr dirty="0"/>
          </a:p>
          <a:p>
            <a:pPr marL="342900" lvl="0" indent="-228600" algn="l" rtl="0">
              <a:lnSpc>
                <a:spcPct val="100000"/>
              </a:lnSpc>
              <a:spcBef>
                <a:spcPts val="440"/>
              </a:spcBef>
              <a:spcAft>
                <a:spcPts val="0"/>
              </a:spcAft>
              <a:buSzPts val="2200"/>
              <a:buChar char="•"/>
            </a:pPr>
            <a:r>
              <a:rPr lang="en-US" dirty="0"/>
              <a:t>Tuesday, November 15</a:t>
            </a:r>
            <a:r>
              <a:rPr lang="en-US" baseline="30000" dirty="0"/>
              <a:t>th</a:t>
            </a:r>
            <a:r>
              <a:rPr lang="en-US" dirty="0"/>
              <a:t> @12:30pm via Zoom</a:t>
            </a:r>
          </a:p>
          <a:p>
            <a:pPr marL="800100" lvl="1" indent="-228600">
              <a:spcBef>
                <a:spcPts val="440"/>
              </a:spcBef>
              <a:buSzPts val="2200"/>
            </a:pPr>
            <a:r>
              <a:rPr lang="en-US" dirty="0">
                <a:hlinkClick r:id="rId3"/>
              </a:rPr>
              <a:t>https://umaryland.zoom.us/j/94851807649</a:t>
            </a:r>
            <a:r>
              <a:rPr lang="en-US" dirty="0"/>
              <a:t> </a:t>
            </a:r>
          </a:p>
          <a:p>
            <a:pPr marL="342900" indent="-228600">
              <a:spcBef>
                <a:spcPts val="440"/>
              </a:spcBef>
              <a:buSzPts val="2200"/>
            </a:pPr>
            <a:r>
              <a:rPr lang="en-US" dirty="0"/>
              <a:t>Thursday, November 17</a:t>
            </a:r>
            <a:r>
              <a:rPr lang="en-US" baseline="30000" dirty="0"/>
              <a:t>th</a:t>
            </a:r>
            <a:r>
              <a:rPr lang="en-US" dirty="0"/>
              <a:t> @4pm via Zoom</a:t>
            </a:r>
          </a:p>
          <a:p>
            <a:pPr marL="800100" lvl="1" indent="-228600">
              <a:spcBef>
                <a:spcPts val="440"/>
              </a:spcBef>
              <a:buSzPts val="2200"/>
            </a:pPr>
            <a:r>
              <a:rPr lang="en-US" dirty="0">
                <a:hlinkClick r:id="rId4"/>
              </a:rPr>
              <a:t>https://umaryland.zoom.us/j/93290005586</a:t>
            </a:r>
            <a:endParaRPr lang="en-US" dirty="0"/>
          </a:p>
          <a:p>
            <a:pPr marL="342900" lvl="0" indent="-228600" algn="l" rtl="0">
              <a:lnSpc>
                <a:spcPct val="100000"/>
              </a:lnSpc>
              <a:spcBef>
                <a:spcPts val="440"/>
              </a:spcBef>
              <a:spcAft>
                <a:spcPts val="0"/>
              </a:spcAft>
              <a:buSzPts val="2200"/>
              <a:buChar char="•"/>
            </a:pPr>
            <a:r>
              <a:rPr lang="en-US" dirty="0"/>
              <a:t>If you cannot attend, please contact Chris Wirt, Director of the Title IV-E program at </a:t>
            </a:r>
            <a:r>
              <a:rPr lang="en-US" u="sng" dirty="0">
                <a:solidFill>
                  <a:schemeClr val="hlink"/>
                </a:solidFill>
                <a:hlinkClick r:id="rId5"/>
              </a:rPr>
              <a:t>Cwirt@ssw.umaryland.edu</a:t>
            </a:r>
            <a:r>
              <a:rPr lang="en-US" dirty="0"/>
              <a:t>. </a:t>
            </a:r>
            <a:endParaRPr dirty="0"/>
          </a:p>
          <a:p>
            <a:pPr marL="342900" lvl="0" indent="-228600" algn="l" rtl="0">
              <a:lnSpc>
                <a:spcPct val="100000"/>
              </a:lnSpc>
              <a:spcBef>
                <a:spcPts val="440"/>
              </a:spcBef>
              <a:spcAft>
                <a:spcPts val="0"/>
              </a:spcAft>
              <a:buSzPts val="2200"/>
              <a:buChar char="•"/>
            </a:pPr>
            <a:r>
              <a:rPr lang="en-US" dirty="0"/>
              <a:t>Students must indicate that you are interested in the Title IV-E program on the field application.</a:t>
            </a:r>
            <a:endParaRPr dirty="0"/>
          </a:p>
          <a:p>
            <a:pPr marL="342900" lvl="0" indent="-228600" algn="l" rtl="0">
              <a:lnSpc>
                <a:spcPct val="100000"/>
              </a:lnSpc>
              <a:spcBef>
                <a:spcPts val="440"/>
              </a:spcBef>
              <a:spcAft>
                <a:spcPts val="0"/>
              </a:spcAft>
              <a:buSzPts val="2200"/>
              <a:buChar char="•"/>
            </a:pPr>
            <a:r>
              <a:rPr lang="en-US" dirty="0"/>
              <a:t>You will receive an application specifically for IV-E and it will be due by January 13</a:t>
            </a:r>
            <a:r>
              <a:rPr lang="en-US" baseline="30000" dirty="0"/>
              <a:t>th</a:t>
            </a:r>
            <a:r>
              <a:rPr lang="en-US" dirty="0"/>
              <a:t>, 2023.</a:t>
            </a:r>
            <a:endParaRPr dirty="0"/>
          </a:p>
        </p:txBody>
      </p:sp>
      <p:graphicFrame>
        <p:nvGraphicFramePr>
          <p:cNvPr id="281" name="Google Shape;281;p29"/>
          <p:cNvGraphicFramePr/>
          <p:nvPr>
            <p:extLst>
              <p:ext uri="{D42A27DB-BD31-4B8C-83A1-F6EECF244321}">
                <p14:modId xmlns:p14="http://schemas.microsoft.com/office/powerpoint/2010/main" val="3604914189"/>
              </p:ext>
            </p:extLst>
          </p:nvPr>
        </p:nvGraphicFramePr>
        <p:xfrm>
          <a:off x="4888539" y="718845"/>
          <a:ext cx="5040350" cy="1176170"/>
        </p:xfrm>
        <a:graphic>
          <a:graphicData uri="http://schemas.openxmlformats.org/drawingml/2006/table">
            <a:tbl>
              <a:tblPr>
                <a:noFill/>
                <a:tableStyleId>{E22D1F96-4CBD-4712-9F17-85E264ECF878}</a:tableStyleId>
              </a:tblPr>
              <a:tblGrid>
                <a:gridCol w="5040350">
                  <a:extLst>
                    <a:ext uri="{9D8B030D-6E8A-4147-A177-3AD203B41FA5}">
                      <a16:colId xmlns:a16="http://schemas.microsoft.com/office/drawing/2014/main" val="20000"/>
                    </a:ext>
                  </a:extLst>
                </a:gridCol>
              </a:tblGrid>
              <a:tr h="212800">
                <a:tc>
                  <a:txBody>
                    <a:bodyPr/>
                    <a:lstStyle/>
                    <a:p>
                      <a:pPr marL="0" marR="0" lvl="0" indent="0" algn="l" rtl="0">
                        <a:lnSpc>
                          <a:spcPct val="100000"/>
                        </a:lnSpc>
                        <a:spcBef>
                          <a:spcPts val="0"/>
                        </a:spcBef>
                        <a:spcAft>
                          <a:spcPts val="0"/>
                        </a:spcAft>
                        <a:buNone/>
                      </a:pPr>
                      <a:endParaRPr lang="en-US" sz="1400" u="none" strike="noStrike" cap="none" dirty="0">
                        <a:latin typeface="Arial"/>
                        <a:ea typeface="Arial"/>
                        <a:cs typeface="Arial"/>
                        <a:sym typeface="Arial"/>
                      </a:endParaRPr>
                    </a:p>
                    <a:p>
                      <a:pPr marL="0" marR="0" lvl="0" indent="0" algn="l" rtl="0">
                        <a:lnSpc>
                          <a:spcPct val="100000"/>
                        </a:lnSpc>
                        <a:spcBef>
                          <a:spcPts val="0"/>
                        </a:spcBef>
                        <a:spcAft>
                          <a:spcPts val="0"/>
                        </a:spcAft>
                        <a:buNone/>
                      </a:pPr>
                      <a:endParaRPr sz="1400" u="none" strike="noStrike" cap="none" dirty="0">
                        <a:latin typeface="Arial"/>
                        <a:ea typeface="Arial"/>
                        <a:cs typeface="Arial"/>
                        <a:sym typeface="Arial"/>
                      </a:endParaRPr>
                    </a:p>
                  </a:txBody>
                  <a:tcPr marL="0" marR="0" marT="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654200">
                <a:tc>
                  <a:txBody>
                    <a:bodyPr/>
                    <a:lstStyle/>
                    <a:p>
                      <a:pPr marL="0" marR="0" lvl="0" indent="0" algn="l" rtl="0">
                        <a:lnSpc>
                          <a:spcPct val="100000"/>
                        </a:lnSpc>
                        <a:spcBef>
                          <a:spcPts val="0"/>
                        </a:spcBef>
                        <a:spcAft>
                          <a:spcPts val="0"/>
                        </a:spcAft>
                        <a:buNone/>
                      </a:pPr>
                      <a:endParaRPr dirty="0"/>
                    </a:p>
                  </a:txBody>
                  <a:tcPr marL="0" marR="0" marT="0" marB="952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ctrTitle"/>
          </p:nvPr>
        </p:nvSpPr>
        <p:spPr>
          <a:xfrm>
            <a:off x="381000" y="381000"/>
            <a:ext cx="75438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4400"/>
              <a:buFont typeface="Cambria"/>
              <a:buNone/>
            </a:pPr>
            <a:r>
              <a:rPr lang="en-US" sz="4400">
                <a:solidFill>
                  <a:srgbClr val="FF0000"/>
                </a:solidFill>
              </a:rPr>
              <a:t>Final Information</a:t>
            </a:r>
            <a:endParaRPr sz="4400">
              <a:solidFill>
                <a:srgbClr val="FF0000"/>
              </a:solidFill>
            </a:endParaRPr>
          </a:p>
        </p:txBody>
      </p:sp>
      <p:sp>
        <p:nvSpPr>
          <p:cNvPr id="288" name="Google Shape;288;p30"/>
          <p:cNvSpPr txBox="1">
            <a:spLocks noGrp="1"/>
          </p:cNvSpPr>
          <p:nvPr>
            <p:ph type="subTitle" idx="1"/>
          </p:nvPr>
        </p:nvSpPr>
        <p:spPr>
          <a:xfrm>
            <a:off x="609599" y="1219200"/>
            <a:ext cx="7315201" cy="5029200"/>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SzPts val="2000"/>
              <a:buNone/>
            </a:pPr>
            <a:r>
              <a:rPr lang="en-US" sz="2000" dirty="0">
                <a:solidFill>
                  <a:schemeClr val="dk1"/>
                </a:solidFill>
              </a:rPr>
              <a:t>Please Note: </a:t>
            </a:r>
            <a:r>
              <a:rPr lang="en-US" sz="2000" u="sng" dirty="0">
                <a:solidFill>
                  <a:schemeClr val="dk1"/>
                </a:solidFill>
              </a:rPr>
              <a:t>Only complete applications will be processed</a:t>
            </a:r>
            <a:r>
              <a:rPr lang="en-US" sz="2000" dirty="0">
                <a:solidFill>
                  <a:schemeClr val="dk1"/>
                </a:solidFill>
              </a:rPr>
              <a:t>.  Please make sure that you are eligible for field and that your online application is complete by using the checklist below:</a:t>
            </a:r>
            <a:endParaRPr dirty="0"/>
          </a:p>
          <a:p>
            <a:pPr marL="114300" lvl="0" indent="0" algn="l" rtl="0">
              <a:lnSpc>
                <a:spcPct val="80000"/>
              </a:lnSpc>
              <a:spcBef>
                <a:spcPts val="400"/>
              </a:spcBef>
              <a:spcAft>
                <a:spcPts val="0"/>
              </a:spcAft>
              <a:buSzPts val="2000"/>
              <a:buNone/>
            </a:pPr>
            <a:r>
              <a:rPr lang="en-US" sz="2000" dirty="0">
                <a:solidFill>
                  <a:schemeClr val="dk1"/>
                </a:solidFill>
              </a:rPr>
              <a:t>	 </a:t>
            </a:r>
            <a:endParaRPr dirty="0"/>
          </a:p>
          <a:p>
            <a:pPr marL="114300" lvl="0" indent="0" algn="l" rtl="0">
              <a:lnSpc>
                <a:spcPct val="80000"/>
              </a:lnSpc>
              <a:spcBef>
                <a:spcPts val="400"/>
              </a:spcBef>
              <a:spcAft>
                <a:spcPts val="0"/>
              </a:spcAft>
              <a:buSzPts val="2000"/>
              <a:buNone/>
            </a:pPr>
            <a:r>
              <a:rPr lang="en-US" sz="2000" dirty="0">
                <a:solidFill>
                  <a:schemeClr val="dk1"/>
                </a:solidFill>
              </a:rPr>
              <a:t>_____   Field Placement Application</a:t>
            </a:r>
            <a:endParaRPr dirty="0"/>
          </a:p>
          <a:p>
            <a:pPr marL="114300" lvl="0" indent="0" algn="l" rtl="0">
              <a:lnSpc>
                <a:spcPct val="80000"/>
              </a:lnSpc>
              <a:spcBef>
                <a:spcPts val="400"/>
              </a:spcBef>
              <a:spcAft>
                <a:spcPts val="0"/>
              </a:spcAft>
              <a:buSzPts val="2000"/>
              <a:buNone/>
            </a:pPr>
            <a:r>
              <a:rPr lang="en-US" sz="2000" dirty="0">
                <a:solidFill>
                  <a:schemeClr val="dk1"/>
                </a:solidFill>
              </a:rPr>
              <a:t>_____   Updated Student Detail page (including a picture)</a:t>
            </a:r>
            <a:endParaRPr dirty="0"/>
          </a:p>
          <a:p>
            <a:pPr marL="114300" lvl="0" indent="0" algn="l" rtl="0">
              <a:lnSpc>
                <a:spcPct val="80000"/>
              </a:lnSpc>
              <a:spcBef>
                <a:spcPts val="400"/>
              </a:spcBef>
              <a:spcAft>
                <a:spcPts val="0"/>
              </a:spcAft>
              <a:buSzPts val="2000"/>
              <a:buNone/>
            </a:pPr>
            <a:r>
              <a:rPr lang="en-US" sz="2000" dirty="0">
                <a:solidFill>
                  <a:schemeClr val="dk1"/>
                </a:solidFill>
              </a:rPr>
              <a:t>_____   Current Resume</a:t>
            </a:r>
            <a:endParaRPr dirty="0"/>
          </a:p>
          <a:p>
            <a:pPr marL="114300" lvl="0" indent="0" algn="l" rtl="0">
              <a:lnSpc>
                <a:spcPct val="80000"/>
              </a:lnSpc>
              <a:spcBef>
                <a:spcPts val="400"/>
              </a:spcBef>
              <a:spcAft>
                <a:spcPts val="0"/>
              </a:spcAft>
              <a:buSzPts val="2000"/>
              <a:buNone/>
            </a:pPr>
            <a:r>
              <a:rPr lang="en-US" sz="2000" dirty="0">
                <a:solidFill>
                  <a:schemeClr val="dk1"/>
                </a:solidFill>
              </a:rPr>
              <a:t>_____   Field Placement Letter</a:t>
            </a:r>
            <a:endParaRPr dirty="0"/>
          </a:p>
          <a:p>
            <a:pPr marL="457200" lvl="0" indent="-330200" algn="l" rtl="0">
              <a:lnSpc>
                <a:spcPct val="80000"/>
              </a:lnSpc>
              <a:spcBef>
                <a:spcPts val="400"/>
              </a:spcBef>
              <a:spcAft>
                <a:spcPts val="0"/>
              </a:spcAft>
              <a:buSzPts val="2000"/>
              <a:buFont typeface="Arial"/>
              <a:buNone/>
            </a:pPr>
            <a:endParaRPr sz="2000" dirty="0">
              <a:solidFill>
                <a:schemeClr val="dk1"/>
              </a:solidFill>
            </a:endParaRPr>
          </a:p>
          <a:p>
            <a:pPr marL="0" lvl="0" indent="0" algn="l" rtl="0">
              <a:lnSpc>
                <a:spcPct val="80000"/>
              </a:lnSpc>
              <a:spcBef>
                <a:spcPts val="400"/>
              </a:spcBef>
              <a:spcAft>
                <a:spcPts val="0"/>
              </a:spcAft>
              <a:buSzPts val="2000"/>
              <a:buNone/>
            </a:pPr>
            <a:r>
              <a:rPr lang="en-US" sz="2000" dirty="0">
                <a:solidFill>
                  <a:schemeClr val="dk1"/>
                </a:solidFill>
              </a:rPr>
              <a:t>   Field applications are accepted on a rolling basis from </a:t>
            </a:r>
            <a:endParaRPr sz="2000" dirty="0">
              <a:solidFill>
                <a:schemeClr val="dk1"/>
              </a:solidFill>
            </a:endParaRPr>
          </a:p>
          <a:p>
            <a:pPr marL="0" lvl="0" indent="0" algn="l" rtl="0">
              <a:lnSpc>
                <a:spcPct val="80000"/>
              </a:lnSpc>
              <a:spcBef>
                <a:spcPts val="400"/>
              </a:spcBef>
              <a:spcAft>
                <a:spcPts val="0"/>
              </a:spcAft>
              <a:buSzPts val="2000"/>
              <a:buNone/>
            </a:pPr>
            <a:r>
              <a:rPr lang="en-US" sz="2000" dirty="0">
                <a:solidFill>
                  <a:schemeClr val="dk1"/>
                </a:solidFill>
              </a:rPr>
              <a:t>   November 1</a:t>
            </a:r>
            <a:r>
              <a:rPr lang="en-US" sz="2000" baseline="30000" dirty="0">
                <a:solidFill>
                  <a:schemeClr val="dk1"/>
                </a:solidFill>
              </a:rPr>
              <a:t>st</a:t>
            </a:r>
            <a:r>
              <a:rPr lang="en-US" sz="2000" dirty="0">
                <a:solidFill>
                  <a:schemeClr val="dk1"/>
                </a:solidFill>
              </a:rPr>
              <a:t>, 202</a:t>
            </a:r>
            <a:r>
              <a:rPr lang="en-US" dirty="0">
                <a:solidFill>
                  <a:schemeClr val="dk1"/>
                </a:solidFill>
              </a:rPr>
              <a:t>2</a:t>
            </a:r>
            <a:r>
              <a:rPr lang="en-US" sz="2000" dirty="0">
                <a:solidFill>
                  <a:schemeClr val="dk1"/>
                </a:solidFill>
              </a:rPr>
              <a:t> – January 1</a:t>
            </a:r>
            <a:r>
              <a:rPr lang="en-US" sz="2000" baseline="30000" dirty="0">
                <a:solidFill>
                  <a:schemeClr val="dk1"/>
                </a:solidFill>
              </a:rPr>
              <a:t>st</a:t>
            </a:r>
            <a:r>
              <a:rPr lang="en-US" sz="2000" dirty="0">
                <a:solidFill>
                  <a:schemeClr val="dk1"/>
                </a:solidFill>
              </a:rPr>
              <a:t>, 202</a:t>
            </a:r>
            <a:r>
              <a:rPr lang="en-US" dirty="0">
                <a:solidFill>
                  <a:schemeClr val="dk1"/>
                </a:solidFill>
              </a:rPr>
              <a:t>3</a:t>
            </a:r>
            <a:endParaRPr dirty="0"/>
          </a:p>
          <a:p>
            <a:pPr marL="114300" lvl="0" indent="0" algn="l" rtl="0">
              <a:lnSpc>
                <a:spcPct val="80000"/>
              </a:lnSpc>
              <a:spcBef>
                <a:spcPts val="400"/>
              </a:spcBef>
              <a:spcAft>
                <a:spcPts val="0"/>
              </a:spcAft>
              <a:buSzPts val="2000"/>
              <a:buNone/>
            </a:pPr>
            <a:endParaRPr sz="2000" dirty="0">
              <a:solidFill>
                <a:schemeClr val="dk1"/>
              </a:solidFill>
            </a:endParaRPr>
          </a:p>
          <a:p>
            <a:pPr marL="0" lvl="0" indent="0" algn="l" rtl="0">
              <a:lnSpc>
                <a:spcPct val="80000"/>
              </a:lnSpc>
              <a:spcBef>
                <a:spcPts val="400"/>
              </a:spcBef>
              <a:spcAft>
                <a:spcPts val="0"/>
              </a:spcAft>
              <a:buSzPts val="2000"/>
              <a:buNone/>
            </a:pPr>
            <a:r>
              <a:rPr lang="en-US" sz="2000" dirty="0">
                <a:solidFill>
                  <a:srgbClr val="000000"/>
                </a:solidFill>
              </a:rPr>
              <a:t>IN ORDER TO BE CONSIDERED FOR A FIELD PLACEMENT DURING THE 2023-2024 ACADEMIC YEAR, YOUR COMPLETED FIELD APPLICATION MUST BE SUBMITTED BY NO LATER THAN JANUARY 1</a:t>
            </a:r>
            <a:r>
              <a:rPr lang="en-US" sz="2000" baseline="30000" dirty="0">
                <a:solidFill>
                  <a:srgbClr val="000000"/>
                </a:solidFill>
              </a:rPr>
              <a:t>st</a:t>
            </a:r>
            <a:r>
              <a:rPr lang="en-US" sz="2000" dirty="0">
                <a:solidFill>
                  <a:srgbClr val="000000"/>
                </a:solidFill>
              </a:rPr>
              <a:t>, 2023</a:t>
            </a:r>
            <a:endParaRPr dirty="0"/>
          </a:p>
          <a:p>
            <a:pPr marL="0" lvl="0" indent="0" algn="l" rtl="0">
              <a:lnSpc>
                <a:spcPct val="80000"/>
              </a:lnSpc>
              <a:spcBef>
                <a:spcPts val="400"/>
              </a:spcBef>
              <a:spcAft>
                <a:spcPts val="0"/>
              </a:spcAft>
              <a:buSzPts val="2000"/>
              <a:buNone/>
            </a:pPr>
            <a:endParaRPr sz="2000" b="1" i="1" dirty="0">
              <a:solidFill>
                <a:schemeClr val="dk1"/>
              </a:solidFill>
            </a:endParaRPr>
          </a:p>
          <a:p>
            <a:pPr marL="0" lvl="0" indent="0" algn="l" rtl="0">
              <a:lnSpc>
                <a:spcPct val="80000"/>
              </a:lnSpc>
              <a:spcBef>
                <a:spcPts val="425"/>
              </a:spcBef>
              <a:spcAft>
                <a:spcPts val="0"/>
              </a:spcAft>
              <a:buSzPts val="2125"/>
              <a:buNone/>
            </a:pPr>
            <a:endParaRPr sz="2125" dirty="0"/>
          </a:p>
          <a:p>
            <a:pPr marL="0" lvl="0" indent="0" algn="l" rtl="0">
              <a:lnSpc>
                <a:spcPct val="80000"/>
              </a:lnSpc>
              <a:spcBef>
                <a:spcPts val="250"/>
              </a:spcBef>
              <a:spcAft>
                <a:spcPts val="0"/>
              </a:spcAft>
              <a:buSzPts val="1250"/>
              <a:buNone/>
            </a:pPr>
            <a:endParaRPr sz="12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600"/>
              <a:buFont typeface="Cambria"/>
              <a:buNone/>
            </a:pPr>
            <a:r>
              <a:rPr lang="en-US">
                <a:solidFill>
                  <a:srgbClr val="FF0000"/>
                </a:solidFill>
              </a:rPr>
              <a:t>Further Questions?</a:t>
            </a:r>
            <a:endParaRPr>
              <a:solidFill>
                <a:srgbClr val="FF0000"/>
              </a:solidFill>
            </a:endParaRPr>
          </a:p>
        </p:txBody>
      </p:sp>
      <p:sp>
        <p:nvSpPr>
          <p:cNvPr id="294" name="Google Shape;294;p3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2400"/>
              <a:buNone/>
            </a:pPr>
            <a:r>
              <a:rPr lang="en-US" sz="2400" b="1" dirty="0">
                <a:solidFill>
                  <a:srgbClr val="000000"/>
                </a:solidFill>
              </a:rPr>
              <a:t>Shady Grove students: </a:t>
            </a:r>
            <a:r>
              <a:rPr lang="en-US" sz="2400" dirty="0">
                <a:solidFill>
                  <a:srgbClr val="000000"/>
                </a:solidFill>
              </a:rPr>
              <a:t> </a:t>
            </a:r>
            <a:endParaRPr dirty="0"/>
          </a:p>
          <a:p>
            <a:pPr marL="114300" lvl="0" indent="0">
              <a:spcBef>
                <a:spcPts val="0"/>
              </a:spcBef>
              <a:buSzPts val="2400"/>
              <a:buNone/>
            </a:pPr>
            <a:r>
              <a:rPr lang="en-US" sz="2400" dirty="0">
                <a:solidFill>
                  <a:srgbClr val="000000"/>
                </a:solidFill>
              </a:rPr>
              <a:t>Contact Katie </a:t>
            </a:r>
            <a:r>
              <a:rPr lang="en-US" sz="2400" dirty="0" err="1">
                <a:solidFill>
                  <a:srgbClr val="000000"/>
                </a:solidFill>
              </a:rPr>
              <a:t>Leiser</a:t>
            </a:r>
            <a:r>
              <a:rPr lang="en-US" sz="2400" dirty="0">
                <a:solidFill>
                  <a:srgbClr val="000000"/>
                </a:solidFill>
              </a:rPr>
              <a:t> at </a:t>
            </a:r>
            <a:r>
              <a:rPr lang="en-US" sz="2400" u="sng" dirty="0">
                <a:solidFill>
                  <a:schemeClr val="hlink"/>
                </a:solidFill>
                <a:hlinkClick r:id="rId3"/>
              </a:rPr>
              <a:t>leiser@umbc.edu</a:t>
            </a:r>
            <a:r>
              <a:rPr lang="en-US" sz="2400" dirty="0"/>
              <a:t> or 410-375-5719</a:t>
            </a:r>
            <a:r>
              <a:rPr lang="en-US" sz="2400" u="sng" dirty="0"/>
              <a:t>    </a:t>
            </a:r>
            <a:r>
              <a:rPr lang="en-US" sz="2400" dirty="0"/>
              <a:t>or Natalie Sanchez at </a:t>
            </a:r>
            <a:r>
              <a:rPr lang="en-US" sz="2400" u="sng" dirty="0">
                <a:solidFill>
                  <a:schemeClr val="hlink"/>
                </a:solidFill>
                <a:hlinkClick r:id="rId4"/>
              </a:rPr>
              <a:t>natsanc@umbc.edu</a:t>
            </a:r>
            <a:r>
              <a:rPr lang="en-US" sz="2400" dirty="0"/>
              <a:t> or 240-565-2839 </a:t>
            </a:r>
            <a:endParaRPr dirty="0"/>
          </a:p>
          <a:p>
            <a:pPr marL="114300" lvl="0" indent="0" algn="l" rtl="0">
              <a:lnSpc>
                <a:spcPct val="100000"/>
              </a:lnSpc>
              <a:spcBef>
                <a:spcPts val="0"/>
              </a:spcBef>
              <a:spcAft>
                <a:spcPts val="0"/>
              </a:spcAft>
              <a:buSzPts val="2400"/>
              <a:buNone/>
            </a:pPr>
            <a:endParaRPr sz="2400" dirty="0"/>
          </a:p>
          <a:p>
            <a:pPr marL="114300" lvl="0" indent="0" algn="l" rtl="0">
              <a:lnSpc>
                <a:spcPct val="100000"/>
              </a:lnSpc>
              <a:spcBef>
                <a:spcPts val="0"/>
              </a:spcBef>
              <a:spcAft>
                <a:spcPts val="0"/>
              </a:spcAft>
              <a:buSzPts val="2400"/>
              <a:buNone/>
            </a:pPr>
            <a:r>
              <a:rPr lang="en-US" sz="2400" b="1" dirty="0"/>
              <a:t>Main Campus students:  </a:t>
            </a:r>
            <a:endParaRPr dirty="0"/>
          </a:p>
          <a:p>
            <a:pPr marL="114300" lvl="0" indent="0" algn="l" rtl="0">
              <a:lnSpc>
                <a:spcPct val="100000"/>
              </a:lnSpc>
              <a:spcBef>
                <a:spcPts val="0"/>
              </a:spcBef>
              <a:spcAft>
                <a:spcPts val="0"/>
              </a:spcAft>
              <a:buSzPts val="2400"/>
              <a:buNone/>
            </a:pPr>
            <a:r>
              <a:rPr lang="en-US" sz="2400" dirty="0"/>
              <a:t>Contact Adrienne </a:t>
            </a:r>
            <a:r>
              <a:rPr lang="en-US" sz="2400" dirty="0" err="1"/>
              <a:t>Ekas</a:t>
            </a:r>
            <a:r>
              <a:rPr lang="en-US" sz="2400" dirty="0"/>
              <a:t> at  </a:t>
            </a:r>
            <a:r>
              <a:rPr lang="en-US" sz="2400" u="sng" dirty="0">
                <a:solidFill>
                  <a:schemeClr val="hlink"/>
                </a:solidFill>
                <a:hlinkClick r:id="rId5"/>
              </a:rPr>
              <a:t>aekasm@umbc.edu</a:t>
            </a:r>
            <a:r>
              <a:rPr lang="en-US" sz="2400" dirty="0"/>
              <a:t> </a:t>
            </a:r>
            <a:endParaRPr dirty="0"/>
          </a:p>
          <a:p>
            <a:pPr marL="114300" lvl="0" indent="0" algn="l" rtl="0">
              <a:lnSpc>
                <a:spcPct val="100000"/>
              </a:lnSpc>
              <a:spcBef>
                <a:spcPts val="0"/>
              </a:spcBef>
              <a:spcAft>
                <a:spcPts val="0"/>
              </a:spcAft>
              <a:buSzPts val="2400"/>
              <a:buNone/>
            </a:pPr>
            <a:endParaRPr dirty="0"/>
          </a:p>
          <a:p>
            <a:pPr marL="114300" lvl="0" indent="0" algn="l" rtl="0">
              <a:lnSpc>
                <a:spcPct val="100000"/>
              </a:lnSpc>
              <a:spcBef>
                <a:spcPts val="0"/>
              </a:spcBef>
              <a:spcAft>
                <a:spcPts val="0"/>
              </a:spcAft>
              <a:buSzPts val="2400"/>
              <a:buNone/>
            </a:pPr>
            <a:r>
              <a:rPr lang="en-US" sz="2400" b="1" dirty="0"/>
              <a:t>Field Education website:</a:t>
            </a:r>
            <a:endParaRPr dirty="0"/>
          </a:p>
          <a:p>
            <a:pPr marL="114300" lvl="0" indent="0" algn="l" rtl="0">
              <a:lnSpc>
                <a:spcPct val="100000"/>
              </a:lnSpc>
              <a:spcBef>
                <a:spcPts val="0"/>
              </a:spcBef>
              <a:spcAft>
                <a:spcPts val="0"/>
              </a:spcAft>
              <a:buSzPts val="2400"/>
              <a:buNone/>
            </a:pPr>
            <a:r>
              <a:rPr lang="en-US" sz="2400" dirty="0"/>
              <a:t>https://socialwork.umbc.edu/field-education/</a:t>
            </a:r>
            <a:endParaRPr dirty="0"/>
          </a:p>
          <a:p>
            <a:pPr marL="114300" lvl="0" indent="0" algn="l" rtl="0">
              <a:lnSpc>
                <a:spcPct val="100000"/>
              </a:lnSpc>
              <a:spcBef>
                <a:spcPts val="0"/>
              </a:spcBef>
              <a:spcAft>
                <a:spcPts val="0"/>
              </a:spcAft>
              <a:buSzPts val="2400"/>
              <a:buNone/>
            </a:pPr>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274638"/>
            <a:ext cx="7620000" cy="792162"/>
          </a:xfrm>
          <a:prstGeom prst="rect">
            <a:avLst/>
          </a:prstGeom>
          <a:noFill/>
          <a:ln>
            <a:noFill/>
          </a:ln>
        </p:spPr>
        <p:txBody>
          <a:bodyPr spcFirstLastPara="1" wrap="square" lIns="91425" tIns="45700" rIns="91425" bIns="45700" anchor="ctr" anchorCtr="0">
            <a:noAutofit/>
          </a:bodyPr>
          <a:lstStyle/>
          <a:p>
            <a:pPr lvl="0">
              <a:buClr>
                <a:srgbClr val="FF0000"/>
              </a:buClr>
              <a:buSzPts val="4400"/>
            </a:pPr>
            <a:r>
              <a:rPr lang="en-US" sz="4400" dirty="0">
                <a:solidFill>
                  <a:srgbClr val="FF0000"/>
                </a:solidFill>
              </a:rPr>
              <a:t>UMBC Field Education (cont.)</a:t>
            </a:r>
            <a:endParaRPr sz="4400" dirty="0">
              <a:solidFill>
                <a:srgbClr val="FF0000"/>
              </a:solidFill>
            </a:endParaRPr>
          </a:p>
        </p:txBody>
      </p:sp>
      <p:sp>
        <p:nvSpPr>
          <p:cNvPr id="126" name="Google Shape;126;p6"/>
          <p:cNvSpPr txBox="1">
            <a:spLocks noGrp="1"/>
          </p:cNvSpPr>
          <p:nvPr>
            <p:ph type="body" idx="1"/>
          </p:nvPr>
        </p:nvSpPr>
        <p:spPr>
          <a:xfrm>
            <a:off x="76200" y="1219200"/>
            <a:ext cx="8229600" cy="5410200"/>
          </a:xfrm>
          <a:prstGeom prst="rect">
            <a:avLst/>
          </a:prstGeom>
          <a:noFill/>
          <a:ln>
            <a:noFill/>
          </a:ln>
        </p:spPr>
        <p:txBody>
          <a:bodyPr spcFirstLastPara="1" wrap="square" lIns="91425" tIns="45700" rIns="91425" bIns="45700" anchor="t" anchorCtr="0">
            <a:normAutofit/>
          </a:bodyPr>
          <a:lstStyle/>
          <a:p>
            <a:pPr marL="342900" lvl="0" indent="-228600" algn="l" rtl="0">
              <a:lnSpc>
                <a:spcPct val="80000"/>
              </a:lnSpc>
              <a:spcBef>
                <a:spcPts val="0"/>
              </a:spcBef>
              <a:spcAft>
                <a:spcPts val="0"/>
              </a:spcAft>
              <a:buSzPts val="2660"/>
              <a:buChar char="•"/>
            </a:pPr>
            <a:r>
              <a:rPr lang="en-US" sz="2660" dirty="0"/>
              <a:t>Students must meet all of the following prerequisites before they will be assigned a field placement:</a:t>
            </a:r>
            <a:endParaRPr dirty="0"/>
          </a:p>
          <a:p>
            <a:pPr marL="640080" lvl="1" indent="-228600" algn="l" rtl="0">
              <a:lnSpc>
                <a:spcPct val="80000"/>
              </a:lnSpc>
              <a:spcBef>
                <a:spcPts val="448"/>
              </a:spcBef>
              <a:spcAft>
                <a:spcPts val="0"/>
              </a:spcAft>
              <a:buSzPts val="2240"/>
              <a:buChar char="•"/>
            </a:pPr>
            <a:r>
              <a:rPr lang="en-US" sz="2240" dirty="0"/>
              <a:t>Complete SOWK 250, SOWK 260, SOWK 388, and SOWK 397 with a grade of "C" or better in each course.</a:t>
            </a:r>
            <a:endParaRPr dirty="0"/>
          </a:p>
          <a:p>
            <a:pPr marL="640080" lvl="1" indent="-228600" algn="l" rtl="0">
              <a:lnSpc>
                <a:spcPct val="80000"/>
              </a:lnSpc>
              <a:spcBef>
                <a:spcPts val="448"/>
              </a:spcBef>
              <a:spcAft>
                <a:spcPts val="0"/>
              </a:spcAft>
              <a:buSzPts val="2240"/>
              <a:buChar char="•"/>
            </a:pPr>
            <a:r>
              <a:rPr lang="en-US" sz="2240" dirty="0"/>
              <a:t>Have a cumulative Grade Point Average at least 2.5 by the end of the Spring, 2023 semester.  </a:t>
            </a:r>
            <a:endParaRPr dirty="0"/>
          </a:p>
          <a:p>
            <a:pPr marL="640080" lvl="1" indent="-228600" algn="l" rtl="0">
              <a:lnSpc>
                <a:spcPct val="80000"/>
              </a:lnSpc>
              <a:spcBef>
                <a:spcPts val="448"/>
              </a:spcBef>
              <a:spcAft>
                <a:spcPts val="0"/>
              </a:spcAft>
              <a:buSzPts val="2240"/>
              <a:buChar char="•"/>
            </a:pPr>
            <a:r>
              <a:rPr lang="en-US" sz="2240" b="1" dirty="0"/>
              <a:t>Trans­fer grades will be com­bined with UMBC grades in order to calculate your cumulative GPA.  </a:t>
            </a:r>
            <a:endParaRPr dirty="0"/>
          </a:p>
          <a:p>
            <a:pPr marL="640080" lvl="1" indent="-228600" algn="l" rtl="0">
              <a:lnSpc>
                <a:spcPct val="80000"/>
              </a:lnSpc>
              <a:spcBef>
                <a:spcPts val="448"/>
              </a:spcBef>
              <a:spcAft>
                <a:spcPts val="0"/>
              </a:spcAft>
              <a:buSzPts val="2240"/>
              <a:buChar char="•"/>
            </a:pPr>
            <a:r>
              <a:rPr lang="en-US" sz="2240" dirty="0"/>
              <a:t>Plan to graduate within three semesters of beginning field education: in May, August, or December of 2024.</a:t>
            </a:r>
            <a:endParaRPr sz="2240" dirty="0"/>
          </a:p>
          <a:p>
            <a:pPr marL="342900" lvl="0" indent="-228600" algn="l" rtl="0">
              <a:lnSpc>
                <a:spcPct val="80000"/>
              </a:lnSpc>
              <a:spcBef>
                <a:spcPts val="504"/>
              </a:spcBef>
              <a:spcAft>
                <a:spcPts val="0"/>
              </a:spcAft>
              <a:buSzPts val="2520"/>
              <a:buChar char="•"/>
            </a:pPr>
            <a:r>
              <a:rPr lang="en-US" sz="2520" dirty="0"/>
              <a:t>Students who are on academic probation, suspension, or dismissal are ineligible for field. </a:t>
            </a:r>
            <a:endParaRPr dirty="0"/>
          </a:p>
          <a:p>
            <a:pPr marL="342900" lvl="0" indent="-228600" algn="l" rtl="0">
              <a:lnSpc>
                <a:spcPct val="80000"/>
              </a:lnSpc>
              <a:spcBef>
                <a:spcPts val="504"/>
              </a:spcBef>
              <a:spcAft>
                <a:spcPts val="0"/>
              </a:spcAft>
              <a:buSzPts val="2520"/>
              <a:buChar char="•"/>
            </a:pPr>
            <a:r>
              <a:rPr lang="en-US" sz="2520" dirty="0">
                <a:solidFill>
                  <a:srgbClr val="000000"/>
                </a:solidFill>
              </a:rPr>
              <a:t>ALL COMPLETED FIELD APPLICATIONS MUST BE SUBMITTED NO LATER THAN JANUARY 1, 2023. </a:t>
            </a:r>
            <a:endParaRPr sz="2520" dirty="0">
              <a:solidFill>
                <a:srgbClr val="000000"/>
              </a:solidFill>
            </a:endParaRPr>
          </a:p>
          <a:p>
            <a:pPr marL="114300" lvl="0" indent="0" algn="l" rtl="0">
              <a:lnSpc>
                <a:spcPct val="80000"/>
              </a:lnSpc>
              <a:spcBef>
                <a:spcPts val="476"/>
              </a:spcBef>
              <a:spcAft>
                <a:spcPts val="0"/>
              </a:spcAft>
              <a:buSzPts val="2380"/>
              <a:buNone/>
            </a:pPr>
            <a:endParaRPr sz="2380" dirty="0"/>
          </a:p>
          <a:p>
            <a:pPr marL="342900" lvl="0" indent="-68579" algn="l" rtl="0">
              <a:lnSpc>
                <a:spcPct val="80000"/>
              </a:lnSpc>
              <a:spcBef>
                <a:spcPts val="504"/>
              </a:spcBef>
              <a:spcAft>
                <a:spcPts val="0"/>
              </a:spcAft>
              <a:buSzPts val="2520"/>
              <a:buNone/>
            </a:pPr>
            <a:endParaRPr sz="2520" dirty="0"/>
          </a:p>
          <a:p>
            <a:pPr marL="342900" lvl="0" indent="-77470" algn="l" rtl="0">
              <a:lnSpc>
                <a:spcPct val="80000"/>
              </a:lnSpc>
              <a:spcBef>
                <a:spcPts val="476"/>
              </a:spcBef>
              <a:spcAft>
                <a:spcPts val="0"/>
              </a:spcAft>
              <a:buSzPts val="2380"/>
              <a:buNone/>
            </a:pPr>
            <a:endParaRPr sz="238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304800" y="76200"/>
            <a:ext cx="7620000" cy="982038"/>
          </a:xfrm>
          <a:prstGeom prst="rect">
            <a:avLst/>
          </a:prstGeom>
          <a:noFill/>
          <a:ln>
            <a:noFill/>
          </a:ln>
        </p:spPr>
        <p:txBody>
          <a:bodyPr spcFirstLastPara="1" wrap="square" lIns="91425" tIns="45700" rIns="91425" bIns="45700" anchor="ctr" anchorCtr="0">
            <a:noAutofit/>
          </a:bodyPr>
          <a:lstStyle/>
          <a:p>
            <a:pPr lvl="0">
              <a:buClr>
                <a:srgbClr val="FF0000"/>
              </a:buClr>
              <a:buSzPts val="4400"/>
            </a:pPr>
            <a:r>
              <a:rPr lang="en-US" sz="4400" dirty="0">
                <a:solidFill>
                  <a:srgbClr val="FF0000"/>
                </a:solidFill>
              </a:rPr>
              <a:t> UMBC Field Education (cont.)</a:t>
            </a:r>
            <a:endParaRPr sz="4400" dirty="0">
              <a:solidFill>
                <a:srgbClr val="FF0000"/>
              </a:solidFill>
            </a:endParaRPr>
          </a:p>
        </p:txBody>
      </p:sp>
      <p:sp>
        <p:nvSpPr>
          <p:cNvPr id="133" name="Google Shape;133;p7"/>
          <p:cNvSpPr txBox="1">
            <a:spLocks noGrp="1"/>
          </p:cNvSpPr>
          <p:nvPr>
            <p:ph type="body" idx="1"/>
          </p:nvPr>
        </p:nvSpPr>
        <p:spPr>
          <a:xfrm>
            <a:off x="304800" y="1219200"/>
            <a:ext cx="7772400" cy="4953000"/>
          </a:xfrm>
          <a:prstGeom prst="rect">
            <a:avLst/>
          </a:prstGeom>
          <a:noFill/>
          <a:ln>
            <a:noFill/>
          </a:ln>
        </p:spPr>
        <p:txBody>
          <a:bodyPr spcFirstLastPara="1" wrap="square" lIns="91425" tIns="45700" rIns="91425" bIns="45700" anchor="t" anchorCtr="0">
            <a:normAutofit fontScale="92500" lnSpcReduction="10000"/>
          </a:bodyPr>
          <a:lstStyle/>
          <a:p>
            <a:pPr marL="342900" lvl="0" indent="-228600" algn="l" rtl="0">
              <a:lnSpc>
                <a:spcPct val="80000"/>
              </a:lnSpc>
              <a:spcBef>
                <a:spcPts val="0"/>
              </a:spcBef>
              <a:spcAft>
                <a:spcPts val="0"/>
              </a:spcAft>
              <a:buSzPts val="2200"/>
              <a:buChar char="•"/>
            </a:pPr>
            <a:r>
              <a:rPr lang="en-US" sz="2400" dirty="0"/>
              <a:t>Students will need to obtain permission from the Office of Field Education prior to registering for Field Instruction (SOWK 480) and Methods II (SOWK 481). </a:t>
            </a:r>
            <a:endParaRPr sz="2400" dirty="0"/>
          </a:p>
          <a:p>
            <a:pPr marL="342900" lvl="0" indent="-228600" algn="l" rtl="0">
              <a:lnSpc>
                <a:spcPct val="80000"/>
              </a:lnSpc>
              <a:spcBef>
                <a:spcPts val="440"/>
              </a:spcBef>
              <a:spcAft>
                <a:spcPts val="0"/>
              </a:spcAft>
              <a:buSzPts val="2200"/>
              <a:buChar char="•"/>
            </a:pPr>
            <a:r>
              <a:rPr lang="en-US" sz="2400" dirty="0"/>
              <a:t>Students do not locate their own field placements; however, we welcome your input and suggestions.  </a:t>
            </a:r>
            <a:r>
              <a:rPr lang="en-US" sz="2400" dirty="0">
                <a:solidFill>
                  <a:srgbClr val="FF0000"/>
                </a:solidFill>
              </a:rPr>
              <a:t>Note: </a:t>
            </a:r>
            <a:r>
              <a:rPr lang="en-US" sz="2400" b="1" dirty="0"/>
              <a:t>The department does not arrange evening and weekend placements.  </a:t>
            </a:r>
            <a:endParaRPr sz="2400" b="1" dirty="0"/>
          </a:p>
          <a:p>
            <a:pPr marL="342900" lvl="0" indent="-228600" algn="l" rtl="0">
              <a:lnSpc>
                <a:spcPct val="80000"/>
              </a:lnSpc>
              <a:spcBef>
                <a:spcPts val="440"/>
              </a:spcBef>
              <a:spcAft>
                <a:spcPts val="0"/>
              </a:spcAft>
              <a:buSzPts val="2200"/>
              <a:buChar char="•"/>
            </a:pPr>
            <a:r>
              <a:rPr lang="en-US" sz="2400" dirty="0"/>
              <a:t>Students who have documented accommodations with the Office of Student Disability Services are strongly recommended to meet with a representative prior to the start of the field placement to discuss possible accommodations.  If accommodations are recommended for SOWK 480/482, it is the student’s responsibility to share them with the field instructor.  </a:t>
            </a:r>
            <a:endParaRPr sz="2400" dirty="0"/>
          </a:p>
          <a:p>
            <a:pPr marL="342900" lvl="0" indent="-228600" algn="l" rtl="0">
              <a:lnSpc>
                <a:spcPct val="80000"/>
              </a:lnSpc>
              <a:spcBef>
                <a:spcPts val="440"/>
              </a:spcBef>
              <a:spcAft>
                <a:spcPts val="0"/>
              </a:spcAft>
              <a:buSzPts val="2200"/>
              <a:buChar char="•"/>
            </a:pPr>
            <a:r>
              <a:rPr lang="en-US" sz="2400" dirty="0"/>
              <a:t>Field instructors must have a Master's Degree in Social Work (MSW) plus two years post-master's practice experience and must have been in the agency at least six months.</a:t>
            </a:r>
            <a:endParaRPr sz="2400" dirty="0"/>
          </a:p>
          <a:p>
            <a:pPr marL="114300" lvl="0" indent="0" algn="l" rtl="0">
              <a:lnSpc>
                <a:spcPct val="80000"/>
              </a:lnSpc>
              <a:spcBef>
                <a:spcPts val="440"/>
              </a:spcBef>
              <a:spcAft>
                <a:spcPts val="0"/>
              </a:spcAft>
              <a:buSzPts val="2200"/>
              <a:buNone/>
            </a:pPr>
            <a:r>
              <a:rPr lang="en-US" sz="2200"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438727" y="484909"/>
            <a:ext cx="66294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mbria"/>
                <a:ea typeface="Cambria"/>
                <a:cs typeface="Cambria"/>
                <a:sym typeface="Cambria"/>
              </a:rPr>
              <a:t>Field Placement Process</a:t>
            </a:r>
            <a:endParaRPr sz="4400" b="0" i="0" u="none" strike="noStrike" cap="none">
              <a:solidFill>
                <a:srgbClr val="FF0000"/>
              </a:solidFill>
              <a:latin typeface="Calibri"/>
              <a:ea typeface="Calibri"/>
              <a:cs typeface="Calibri"/>
              <a:sym typeface="Calibri"/>
            </a:endParaRPr>
          </a:p>
        </p:txBody>
      </p:sp>
      <p:sp>
        <p:nvSpPr>
          <p:cNvPr id="106" name="Google Shape;106;p3"/>
          <p:cNvSpPr txBox="1"/>
          <p:nvPr/>
        </p:nvSpPr>
        <p:spPr>
          <a:xfrm>
            <a:off x="426555" y="1254350"/>
            <a:ext cx="771467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txBox="1">
            <a:spLocks noGrp="1"/>
          </p:cNvSpPr>
          <p:nvPr>
            <p:ph type="body" idx="1"/>
          </p:nvPr>
        </p:nvSpPr>
        <p:spPr>
          <a:xfrm>
            <a:off x="457200" y="1254350"/>
            <a:ext cx="7620000" cy="5298850"/>
          </a:xfrm>
          <a:prstGeom prst="rect">
            <a:avLst/>
          </a:prstGeom>
          <a:noFill/>
          <a:ln>
            <a:noFill/>
          </a:ln>
        </p:spPr>
        <p:txBody>
          <a:bodyPr spcFirstLastPara="1" wrap="square" lIns="91425" tIns="45700" rIns="91425" bIns="45700" anchor="t" anchorCtr="0">
            <a:normAutofit/>
          </a:bodyPr>
          <a:lstStyle/>
          <a:p>
            <a:pPr marL="114300" lvl="0" indent="0" algn="l" rtl="0">
              <a:lnSpc>
                <a:spcPct val="80000"/>
              </a:lnSpc>
              <a:spcBef>
                <a:spcPts val="0"/>
              </a:spcBef>
              <a:spcAft>
                <a:spcPts val="0"/>
              </a:spcAft>
              <a:buSzPts val="2590"/>
              <a:buNone/>
            </a:pPr>
            <a:r>
              <a:rPr lang="en-US" sz="2590">
                <a:solidFill>
                  <a:srgbClr val="FF0000"/>
                </a:solidFill>
              </a:rPr>
              <a:t>October</a:t>
            </a:r>
            <a:endParaRPr/>
          </a:p>
          <a:p>
            <a:pPr marL="342900" lvl="0" indent="-228600" algn="l" rtl="0">
              <a:lnSpc>
                <a:spcPct val="80000"/>
              </a:lnSpc>
              <a:spcBef>
                <a:spcPts val="444"/>
              </a:spcBef>
              <a:spcAft>
                <a:spcPts val="0"/>
              </a:spcAft>
              <a:buSzPts val="2220"/>
              <a:buChar char="•"/>
            </a:pPr>
            <a:r>
              <a:rPr lang="en-US" sz="2220"/>
              <a:t>Faculty from the Office of Field Education meet with students planning to enter field the following academic year.  </a:t>
            </a:r>
            <a:endParaRPr/>
          </a:p>
          <a:p>
            <a:pPr marL="342900" lvl="0" indent="-228600" algn="l" rtl="0">
              <a:lnSpc>
                <a:spcPct val="80000"/>
              </a:lnSpc>
              <a:spcBef>
                <a:spcPts val="444"/>
              </a:spcBef>
              <a:spcAft>
                <a:spcPts val="0"/>
              </a:spcAft>
              <a:buSzPts val="2220"/>
              <a:buChar char="•"/>
            </a:pPr>
            <a:r>
              <a:rPr lang="en-US" sz="2220"/>
              <a:t>The field placement process is explained and instructions are distributed.</a:t>
            </a:r>
            <a:endParaRPr/>
          </a:p>
          <a:p>
            <a:pPr marL="114300" lvl="0" indent="0" algn="l" rtl="0">
              <a:lnSpc>
                <a:spcPct val="80000"/>
              </a:lnSpc>
              <a:spcBef>
                <a:spcPts val="518"/>
              </a:spcBef>
              <a:spcAft>
                <a:spcPts val="0"/>
              </a:spcAft>
              <a:buSzPts val="2590"/>
              <a:buNone/>
            </a:pPr>
            <a:r>
              <a:rPr lang="en-US" sz="2590">
                <a:solidFill>
                  <a:srgbClr val="FF0000"/>
                </a:solidFill>
              </a:rPr>
              <a:t>November</a:t>
            </a:r>
            <a:r>
              <a:rPr lang="en-US" sz="1850"/>
              <a:t> </a:t>
            </a:r>
            <a:endParaRPr/>
          </a:p>
          <a:p>
            <a:pPr marL="342900" lvl="0" indent="-228600" algn="l" rtl="0">
              <a:lnSpc>
                <a:spcPct val="80000"/>
              </a:lnSpc>
              <a:spcBef>
                <a:spcPts val="444"/>
              </a:spcBef>
              <a:spcAft>
                <a:spcPts val="0"/>
              </a:spcAft>
              <a:buSzPts val="2220"/>
              <a:buChar char="•"/>
            </a:pPr>
            <a:r>
              <a:rPr lang="en-US" sz="2220"/>
              <a:t>Students complete field applications.  </a:t>
            </a:r>
            <a:endParaRPr/>
          </a:p>
          <a:p>
            <a:pPr marL="342900" lvl="0" indent="-228600" algn="l" rtl="0">
              <a:lnSpc>
                <a:spcPct val="80000"/>
              </a:lnSpc>
              <a:spcBef>
                <a:spcPts val="444"/>
              </a:spcBef>
              <a:spcAft>
                <a:spcPts val="0"/>
              </a:spcAft>
              <a:buSzPts val="2220"/>
              <a:buChar char="•"/>
            </a:pPr>
            <a:r>
              <a:rPr lang="en-US" sz="2220"/>
              <a:t>Applications are submitted between November 1</a:t>
            </a:r>
            <a:r>
              <a:rPr lang="en-US" sz="2220" baseline="30000"/>
              <a:t>st</a:t>
            </a:r>
            <a:r>
              <a:rPr lang="en-US" sz="2220"/>
              <a:t> and January  1</a:t>
            </a:r>
            <a:r>
              <a:rPr lang="en-US" sz="2220" baseline="30000"/>
              <a:t>st</a:t>
            </a:r>
            <a:r>
              <a:rPr lang="en-US" sz="2220"/>
              <a:t>.</a:t>
            </a:r>
            <a:endParaRPr/>
          </a:p>
          <a:p>
            <a:pPr marL="114300" lvl="0" indent="0" algn="l" rtl="0">
              <a:lnSpc>
                <a:spcPct val="80000"/>
              </a:lnSpc>
              <a:spcBef>
                <a:spcPts val="518"/>
              </a:spcBef>
              <a:spcAft>
                <a:spcPts val="0"/>
              </a:spcAft>
              <a:buSzPts val="2590"/>
              <a:buNone/>
            </a:pPr>
            <a:r>
              <a:rPr lang="en-US" sz="2590">
                <a:solidFill>
                  <a:srgbClr val="FF0000"/>
                </a:solidFill>
              </a:rPr>
              <a:t>January</a:t>
            </a:r>
            <a:r>
              <a:rPr lang="en-US" sz="1850"/>
              <a:t> </a:t>
            </a:r>
            <a:endParaRPr/>
          </a:p>
          <a:p>
            <a:pPr marL="342900" lvl="0" indent="-228600" algn="l" rtl="0">
              <a:lnSpc>
                <a:spcPct val="80000"/>
              </a:lnSpc>
              <a:spcBef>
                <a:spcPts val="444"/>
              </a:spcBef>
              <a:spcAft>
                <a:spcPts val="0"/>
              </a:spcAft>
              <a:buSzPts val="2220"/>
              <a:buChar char="•"/>
            </a:pPr>
            <a:r>
              <a:rPr lang="en-US" sz="2220"/>
              <a:t>Field applications are due January 1</a:t>
            </a:r>
            <a:r>
              <a:rPr lang="en-US" sz="2220" baseline="30000"/>
              <a:t>st </a:t>
            </a:r>
            <a:r>
              <a:rPr lang="en-US" sz="2220"/>
              <a:t>via Intern Placement Tracking (IPT).  </a:t>
            </a:r>
            <a:endParaRPr/>
          </a:p>
          <a:p>
            <a:pPr marL="342900" lvl="0" indent="-228600" algn="l" rtl="0">
              <a:lnSpc>
                <a:spcPct val="80000"/>
              </a:lnSpc>
              <a:spcBef>
                <a:spcPts val="444"/>
              </a:spcBef>
              <a:spcAft>
                <a:spcPts val="0"/>
              </a:spcAft>
              <a:buSzPts val="2220"/>
              <a:buChar char="•"/>
            </a:pPr>
            <a:r>
              <a:rPr lang="en-US" sz="2220"/>
              <a:t>Applications are reviewed by faculty to determine field placement eligibility. </a:t>
            </a:r>
            <a:endParaRPr/>
          </a:p>
          <a:p>
            <a:pPr marL="342900" lvl="0" indent="-228600" algn="l" rtl="0">
              <a:lnSpc>
                <a:spcPct val="80000"/>
              </a:lnSpc>
              <a:spcBef>
                <a:spcPts val="444"/>
              </a:spcBef>
              <a:spcAft>
                <a:spcPts val="0"/>
              </a:spcAft>
              <a:buSzPts val="2220"/>
              <a:buChar char="•"/>
            </a:pPr>
            <a:r>
              <a:rPr lang="en-US" sz="2220"/>
              <a:t>If a student is not honest on their application, they may be denied a field placement.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84992" y="228600"/>
            <a:ext cx="7839808"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0000"/>
                </a:solidFill>
                <a:latin typeface="Cambria"/>
                <a:ea typeface="Cambria"/>
                <a:cs typeface="Cambria"/>
                <a:sym typeface="Cambria"/>
              </a:rPr>
              <a:t>Field Placement Process (cont</a:t>
            </a:r>
            <a:r>
              <a:rPr lang="en-US" sz="4400" b="0" i="0" u="none" strike="noStrike" cap="none">
                <a:solidFill>
                  <a:srgbClr val="FF0000"/>
                </a:solidFill>
                <a:latin typeface="Calibri"/>
                <a:ea typeface="Calibri"/>
                <a:cs typeface="Calibri"/>
                <a:sym typeface="Calibri"/>
              </a:rPr>
              <a:t>.) </a:t>
            </a:r>
            <a:endParaRPr sz="4400" b="0" i="0" u="none" strike="noStrike" cap="none">
              <a:solidFill>
                <a:srgbClr val="FF0000"/>
              </a:solidFill>
              <a:latin typeface="Calibri"/>
              <a:ea typeface="Calibri"/>
              <a:cs typeface="Calibri"/>
              <a:sym typeface="Calibri"/>
            </a:endParaRPr>
          </a:p>
        </p:txBody>
      </p:sp>
      <p:sp>
        <p:nvSpPr>
          <p:cNvPr id="113" name="Google Shape;113;p4"/>
          <p:cNvSpPr txBox="1"/>
          <p:nvPr/>
        </p:nvSpPr>
        <p:spPr>
          <a:xfrm>
            <a:off x="90854" y="1143000"/>
            <a:ext cx="8367346" cy="59400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Calibri"/>
                <a:ea typeface="Calibri"/>
                <a:cs typeface="Calibri"/>
                <a:sym typeface="Calibri"/>
              </a:rPr>
              <a:t>January/February</a:t>
            </a:r>
            <a:r>
              <a:rPr lang="en-US" sz="2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Students meet individually with faculty from the Office of Field Education to review applications (including resume and field placement letter), discuss interests and learning needs, and identify potential placement sites.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An attempt is made to recognize individual student needs and interests and to match them with educationally sound field instruction settings.  Students will not be placed in an agency where they or their family have received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800"/>
              <a:buFont typeface="Cambria"/>
              <a:buNone/>
            </a:pPr>
            <a:r>
              <a:rPr lang="en-US" sz="4400" dirty="0">
                <a:solidFill>
                  <a:srgbClr val="FF0000"/>
                </a:solidFill>
              </a:rPr>
              <a:t>Field Placement Process(cont.)</a:t>
            </a:r>
            <a:endParaRPr sz="4400" dirty="0">
              <a:solidFill>
                <a:srgbClr val="FF0000"/>
              </a:solidFill>
            </a:endParaRPr>
          </a:p>
        </p:txBody>
      </p:sp>
      <p:sp>
        <p:nvSpPr>
          <p:cNvPr id="119" name="Google Shape;119;p5"/>
          <p:cNvSpPr txBox="1">
            <a:spLocks noGrp="1"/>
          </p:cNvSpPr>
          <p:nvPr>
            <p:ph type="body" idx="1"/>
          </p:nvPr>
        </p:nvSpPr>
        <p:spPr>
          <a:xfrm>
            <a:off x="457200" y="1417638"/>
            <a:ext cx="7620000" cy="443073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590"/>
              <a:buNone/>
            </a:pPr>
            <a:r>
              <a:rPr lang="en-US" sz="2590" dirty="0">
                <a:solidFill>
                  <a:srgbClr val="FF0000"/>
                </a:solidFill>
              </a:rPr>
              <a:t>February-August</a:t>
            </a:r>
            <a:r>
              <a:rPr lang="en-US" sz="2590" dirty="0"/>
              <a:t> </a:t>
            </a:r>
            <a:endParaRPr sz="2590" dirty="0"/>
          </a:p>
          <a:p>
            <a:pPr marL="342900" lvl="0" indent="-342900" algn="l" rtl="0">
              <a:lnSpc>
                <a:spcPct val="100000"/>
              </a:lnSpc>
              <a:spcBef>
                <a:spcPts val="444"/>
              </a:spcBef>
              <a:spcAft>
                <a:spcPts val="0"/>
              </a:spcAft>
              <a:buSzPts val="2220"/>
              <a:buChar char="•"/>
            </a:pPr>
            <a:r>
              <a:rPr lang="en-US" sz="2000" dirty="0"/>
              <a:t>Students are referred to potential field sites (with field    </a:t>
            </a:r>
            <a:endParaRPr sz="2000" dirty="0"/>
          </a:p>
          <a:p>
            <a:pPr marL="114300" lvl="0" indent="0" algn="l" rtl="0">
              <a:lnSpc>
                <a:spcPct val="100000"/>
              </a:lnSpc>
              <a:spcBef>
                <a:spcPts val="444"/>
              </a:spcBef>
              <a:spcAft>
                <a:spcPts val="0"/>
              </a:spcAft>
              <a:buSzPts val="2220"/>
              <a:buNone/>
            </a:pPr>
            <a:r>
              <a:rPr lang="en-US" sz="2000" dirty="0"/>
              <a:t>     instructor contact information) by the Field Education faculty.  </a:t>
            </a:r>
            <a:endParaRPr sz="2000" dirty="0"/>
          </a:p>
          <a:p>
            <a:pPr marL="342900" lvl="0" indent="-342900" algn="l" rtl="0">
              <a:lnSpc>
                <a:spcPct val="100000"/>
              </a:lnSpc>
              <a:spcBef>
                <a:spcPts val="407"/>
              </a:spcBef>
              <a:spcAft>
                <a:spcPts val="0"/>
              </a:spcAft>
              <a:buSzPts val="2035"/>
              <a:buChar char="•"/>
            </a:pPr>
            <a:r>
              <a:rPr lang="en-US" sz="2000" dirty="0"/>
              <a:t> Students receive a referral letter via email; the letter asks students       to arrange an interview with the prospective field instructor.   </a:t>
            </a:r>
            <a:endParaRPr sz="2000" dirty="0"/>
          </a:p>
          <a:p>
            <a:pPr marL="342900" lvl="0" indent="-342900" algn="l" rtl="0">
              <a:lnSpc>
                <a:spcPct val="100000"/>
              </a:lnSpc>
              <a:spcBef>
                <a:spcPts val="407"/>
              </a:spcBef>
              <a:spcAft>
                <a:spcPts val="0"/>
              </a:spcAft>
              <a:buSzPts val="2035"/>
              <a:buChar char="•"/>
            </a:pPr>
            <a:r>
              <a:rPr lang="en-US" sz="2000" dirty="0"/>
              <a:t>Prospective field instructors are simultaneously sent letters via email informing them of the student(s) being referred and they are also given a copy of the potential student’s resume and field placement letter.</a:t>
            </a:r>
            <a:endParaRPr sz="2000" dirty="0"/>
          </a:p>
          <a:p>
            <a:pPr marL="342900" lvl="0" indent="-342900" algn="l" rtl="0">
              <a:lnSpc>
                <a:spcPct val="100000"/>
              </a:lnSpc>
              <a:spcBef>
                <a:spcPts val="407"/>
              </a:spcBef>
              <a:spcAft>
                <a:spcPts val="0"/>
              </a:spcAft>
              <a:buSzPts val="2035"/>
              <a:buChar char="•"/>
            </a:pPr>
            <a:r>
              <a:rPr lang="en-US" sz="2000" dirty="0"/>
              <a:t>Students are asked to contact the Office of Field Education to acknowledge that the interview took place and share thoughts about the meeting.</a:t>
            </a:r>
            <a:endParaRPr sz="2000" dirty="0"/>
          </a:p>
        </p:txBody>
      </p:sp>
    </p:spTree>
    <p:extLst>
      <p:ext uri="{BB962C8B-B14F-4D97-AF65-F5344CB8AC3E}">
        <p14:creationId xmlns:p14="http://schemas.microsoft.com/office/powerpoint/2010/main" val="144580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800"/>
              <a:buFont typeface="Cambria"/>
              <a:buNone/>
            </a:pPr>
            <a:r>
              <a:rPr lang="en-US" sz="4400" dirty="0">
                <a:solidFill>
                  <a:srgbClr val="FF0000"/>
                </a:solidFill>
              </a:rPr>
              <a:t>Field Interview Process</a:t>
            </a:r>
            <a:endParaRPr sz="4400" dirty="0">
              <a:solidFill>
                <a:srgbClr val="FF0000"/>
              </a:solidFill>
            </a:endParaRPr>
          </a:p>
        </p:txBody>
      </p:sp>
      <p:sp>
        <p:nvSpPr>
          <p:cNvPr id="119" name="Google Shape;119;p5"/>
          <p:cNvSpPr txBox="1">
            <a:spLocks noGrp="1"/>
          </p:cNvSpPr>
          <p:nvPr>
            <p:ph type="body" idx="1"/>
          </p:nvPr>
        </p:nvSpPr>
        <p:spPr>
          <a:xfrm>
            <a:off x="457200" y="1335640"/>
            <a:ext cx="7620000" cy="469529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2590"/>
              <a:buNone/>
            </a:pPr>
            <a:r>
              <a:rPr lang="en-US" sz="2800" dirty="0"/>
              <a:t>The Office of Field Education strives to provide meaningful and educational field placements for all social work students. </a:t>
            </a:r>
          </a:p>
          <a:p>
            <a:pPr marL="0" lvl="0" indent="0" algn="l" rtl="0">
              <a:lnSpc>
                <a:spcPct val="100000"/>
              </a:lnSpc>
              <a:spcBef>
                <a:spcPts val="0"/>
              </a:spcBef>
              <a:spcAft>
                <a:spcPts val="0"/>
              </a:spcAft>
              <a:buSzPts val="2590"/>
              <a:buNone/>
            </a:pPr>
            <a:endParaRPr lang="en-US" sz="2800" dirty="0"/>
          </a:p>
          <a:p>
            <a:pPr marL="0" lvl="0" indent="0" algn="l" rtl="0">
              <a:lnSpc>
                <a:spcPct val="100000"/>
              </a:lnSpc>
              <a:spcBef>
                <a:spcPts val="0"/>
              </a:spcBef>
              <a:spcAft>
                <a:spcPts val="0"/>
              </a:spcAft>
              <a:buSzPts val="2590"/>
              <a:buNone/>
            </a:pPr>
            <a:r>
              <a:rPr lang="en-US" sz="2800" dirty="0"/>
              <a:t>The placement and interview processes are designed to maximize student success in the field setting. </a:t>
            </a:r>
          </a:p>
          <a:p>
            <a:pPr marL="0" lvl="0" indent="0" algn="l" rtl="0">
              <a:lnSpc>
                <a:spcPct val="100000"/>
              </a:lnSpc>
              <a:spcBef>
                <a:spcPts val="0"/>
              </a:spcBef>
              <a:spcAft>
                <a:spcPts val="0"/>
              </a:spcAft>
              <a:buSzPts val="2590"/>
              <a:buNone/>
            </a:pPr>
            <a:endParaRPr lang="en-US" sz="2800" dirty="0"/>
          </a:p>
          <a:p>
            <a:pPr marL="0" lvl="0" indent="0" algn="l" rtl="0">
              <a:lnSpc>
                <a:spcPct val="100000"/>
              </a:lnSpc>
              <a:spcBef>
                <a:spcPts val="0"/>
              </a:spcBef>
              <a:spcAft>
                <a:spcPts val="0"/>
              </a:spcAft>
              <a:buSzPts val="2590"/>
              <a:buNone/>
            </a:pPr>
            <a:r>
              <a:rPr lang="en-US" sz="2800" dirty="0"/>
              <a:t>A student is allowed a maximum of three placement interviews. If the student is not accepted, or chooses not to accept any of these placements, the student will not be able to go into the field sequence. </a:t>
            </a:r>
            <a:endParaRPr sz="259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457199" y="0"/>
            <a:ext cx="7844319"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0000"/>
              </a:buClr>
              <a:buSzPts val="4800"/>
              <a:buFont typeface="Cambria"/>
              <a:buNone/>
            </a:pPr>
            <a:r>
              <a:rPr lang="en-US" sz="4400" dirty="0">
                <a:solidFill>
                  <a:srgbClr val="FF0000"/>
                </a:solidFill>
              </a:rPr>
              <a:t>Field Interview Process  (cont.)</a:t>
            </a:r>
            <a:endParaRPr sz="4400" dirty="0">
              <a:solidFill>
                <a:srgbClr val="FF0000"/>
              </a:solidFill>
            </a:endParaRPr>
          </a:p>
        </p:txBody>
      </p:sp>
      <p:sp>
        <p:nvSpPr>
          <p:cNvPr id="119" name="Google Shape;119;p5"/>
          <p:cNvSpPr txBox="1">
            <a:spLocks noGrp="1"/>
          </p:cNvSpPr>
          <p:nvPr>
            <p:ph type="body" idx="1"/>
          </p:nvPr>
        </p:nvSpPr>
        <p:spPr>
          <a:xfrm>
            <a:off x="457199" y="1253447"/>
            <a:ext cx="7620000" cy="4695290"/>
          </a:xfrm>
          <a:prstGeom prst="rect">
            <a:avLst/>
          </a:prstGeom>
          <a:noFill/>
          <a:ln>
            <a:noFill/>
          </a:ln>
        </p:spPr>
        <p:txBody>
          <a:bodyPr spcFirstLastPara="1" wrap="square" lIns="91425" tIns="45700" rIns="91425" bIns="45700" anchor="t" anchorCtr="0">
            <a:noAutofit/>
          </a:bodyPr>
          <a:lstStyle/>
          <a:p>
            <a:pPr marL="342900">
              <a:spcBef>
                <a:spcPts val="0"/>
              </a:spcBef>
              <a:buSzPts val="2590"/>
            </a:pPr>
            <a:r>
              <a:rPr lang="en-US" sz="1900" dirty="0"/>
              <a:t>The student will be referred to a field agency by the Office of Field Education as agreed upon by the student and the field faculty. </a:t>
            </a:r>
          </a:p>
          <a:p>
            <a:pPr marL="0" indent="0">
              <a:spcBef>
                <a:spcPts val="0"/>
              </a:spcBef>
              <a:buSzPts val="2590"/>
              <a:buNone/>
            </a:pPr>
            <a:endParaRPr lang="en-US" sz="1900" dirty="0"/>
          </a:p>
          <a:p>
            <a:pPr marL="342900">
              <a:spcBef>
                <a:spcPts val="0"/>
              </a:spcBef>
              <a:buSzPts val="2590"/>
            </a:pPr>
            <a:r>
              <a:rPr lang="en-US" sz="1900" dirty="0"/>
              <a:t>If the student is accepted by the agency and agrees the agency is a good fit for them, the student will be placed in the agency.</a:t>
            </a:r>
          </a:p>
          <a:p>
            <a:pPr marL="0" indent="0">
              <a:spcBef>
                <a:spcPts val="0"/>
              </a:spcBef>
              <a:buSzPts val="2590"/>
              <a:buNone/>
            </a:pPr>
            <a:endParaRPr lang="en-US" sz="1900" dirty="0"/>
          </a:p>
          <a:p>
            <a:pPr marL="342900">
              <a:spcBef>
                <a:spcPts val="0"/>
              </a:spcBef>
              <a:buSzPts val="2590"/>
            </a:pPr>
            <a:r>
              <a:rPr lang="en-US" sz="1900" dirty="0"/>
              <a:t>If the first interview is not successful, the designated field faculty member will consult with the potential field instructor that interviewed the student to get specific feedback about the student and the interview. The field faculty will then meet with the student to discuss the feedback and strategies for a more successful interview. The student will then be given a second opportunity to interview at another site to better display their social work skills and fit to the agency. </a:t>
            </a:r>
          </a:p>
          <a:p>
            <a:pPr marL="342900">
              <a:spcBef>
                <a:spcPts val="0"/>
              </a:spcBef>
              <a:buSzPts val="2590"/>
            </a:pPr>
            <a:endParaRPr lang="en-US" sz="1900" dirty="0"/>
          </a:p>
          <a:p>
            <a:pPr marL="800100" lvl="1">
              <a:spcBef>
                <a:spcPts val="0"/>
              </a:spcBef>
              <a:buSzPts val="2590"/>
            </a:pPr>
            <a:r>
              <a:rPr lang="en-US" sz="1900" dirty="0"/>
              <a:t>In the case that a student is accepted by an agency and the student declines the placement due to it not being a good fit, the field faculty will meet with the student to identify an agency that would be more commensurate with their learning goals. </a:t>
            </a:r>
            <a:endParaRPr sz="1900" dirty="0"/>
          </a:p>
        </p:txBody>
      </p:sp>
    </p:spTree>
    <p:extLst>
      <p:ext uri="{BB962C8B-B14F-4D97-AF65-F5344CB8AC3E}">
        <p14:creationId xmlns:p14="http://schemas.microsoft.com/office/powerpoint/2010/main" val="3563225358"/>
      </p:ext>
    </p:extLst>
  </p:cSld>
  <p:clrMapOvr>
    <a:masterClrMapping/>
  </p:clrMapOvr>
</p:sld>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40430</TotalTime>
  <Words>3137</Words>
  <Application>Microsoft Office PowerPoint</Application>
  <PresentationFormat>On-screen Show (4:3)</PresentationFormat>
  <Paragraphs>306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Caveat</vt:lpstr>
      <vt:lpstr>Times New Roman</vt:lpstr>
      <vt:lpstr>Cambria</vt:lpstr>
      <vt:lpstr>Comic Sans MS</vt:lpstr>
      <vt:lpstr>Arial</vt:lpstr>
      <vt:lpstr>Adjacency</vt:lpstr>
      <vt:lpstr>UMBC Field Information Sessions 2023 - 2024</vt:lpstr>
      <vt:lpstr>UMBC Field Education</vt:lpstr>
      <vt:lpstr>UMBC Field Education (cont.)</vt:lpstr>
      <vt:lpstr> UMBC Field Education (cont.)</vt:lpstr>
      <vt:lpstr>PowerPoint Presentation</vt:lpstr>
      <vt:lpstr>PowerPoint Presentation</vt:lpstr>
      <vt:lpstr>Field Placement Process(cont.)</vt:lpstr>
      <vt:lpstr>Field Interview Process</vt:lpstr>
      <vt:lpstr>Field Interview Process  (cont.)</vt:lpstr>
      <vt:lpstr>Field Interview Process (cont.)</vt:lpstr>
      <vt:lpstr>Steps to Success with the Field Placement Interview</vt:lpstr>
      <vt:lpstr>Steps to Success with the Field Placement Interview (cont.)</vt:lpstr>
      <vt:lpstr>Calendar</vt:lpstr>
      <vt:lpstr>Resume Guidelines and Tips</vt:lpstr>
      <vt:lpstr>PowerPoint Presentation</vt:lpstr>
      <vt:lpstr>Field Placement Letter and Tips</vt:lpstr>
      <vt:lpstr>Sample Field Placement Letter</vt:lpstr>
      <vt:lpstr>PowerPoint Presentation</vt:lpstr>
      <vt:lpstr>Title IV-E Program</vt:lpstr>
      <vt:lpstr>Title IV-E Program (cont.)</vt:lpstr>
      <vt:lpstr>Title IV-E Program (cont.)</vt:lpstr>
      <vt:lpstr>Final Information</vt:lpstr>
      <vt:lpstr>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UMBC Field Information Sessions 2022 - 2023</dc:title>
  <dc:creator>Windows User</dc:creator>
  <cp:lastModifiedBy>Conor Aylsworth</cp:lastModifiedBy>
  <cp:revision>15</cp:revision>
  <dcterms:created xsi:type="dcterms:W3CDTF">2011-10-27T19:30:33Z</dcterms:created>
  <dcterms:modified xsi:type="dcterms:W3CDTF">2022-10-06T18:18:27Z</dcterms:modified>
</cp:coreProperties>
</file>