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2" r:id="rId1"/>
  </p:sldMasterIdLst>
  <p:notesMasterIdLst>
    <p:notesMasterId r:id="rId53"/>
  </p:notesMasterIdLst>
  <p:sldIdLst>
    <p:sldId id="256" r:id="rId2"/>
    <p:sldId id="257" r:id="rId3"/>
    <p:sldId id="323" r:id="rId4"/>
    <p:sldId id="322" r:id="rId5"/>
    <p:sldId id="327" r:id="rId6"/>
    <p:sldId id="321" r:id="rId7"/>
    <p:sldId id="280" r:id="rId8"/>
    <p:sldId id="281" r:id="rId9"/>
    <p:sldId id="282" r:id="rId10"/>
    <p:sldId id="283" r:id="rId11"/>
    <p:sldId id="288" r:id="rId12"/>
    <p:sldId id="290" r:id="rId13"/>
    <p:sldId id="284" r:id="rId14"/>
    <p:sldId id="286" r:id="rId15"/>
    <p:sldId id="287" r:id="rId16"/>
    <p:sldId id="305" r:id="rId17"/>
    <p:sldId id="330" r:id="rId18"/>
    <p:sldId id="332" r:id="rId19"/>
    <p:sldId id="333" r:id="rId20"/>
    <p:sldId id="335" r:id="rId21"/>
    <p:sldId id="334" r:id="rId22"/>
    <p:sldId id="324" r:id="rId23"/>
    <p:sldId id="328" r:id="rId24"/>
    <p:sldId id="296" r:id="rId25"/>
    <p:sldId id="325" r:id="rId26"/>
    <p:sldId id="326" r:id="rId27"/>
    <p:sldId id="329" r:id="rId28"/>
    <p:sldId id="313" r:id="rId29"/>
    <p:sldId id="319" r:id="rId30"/>
    <p:sldId id="277" r:id="rId31"/>
    <p:sldId id="336" r:id="rId32"/>
    <p:sldId id="267" r:id="rId33"/>
    <p:sldId id="276" r:id="rId34"/>
    <p:sldId id="268" r:id="rId35"/>
    <p:sldId id="269" r:id="rId36"/>
    <p:sldId id="262" r:id="rId37"/>
    <p:sldId id="337" r:id="rId38"/>
    <p:sldId id="314" r:id="rId39"/>
    <p:sldId id="320" r:id="rId40"/>
    <p:sldId id="271" r:id="rId41"/>
    <p:sldId id="264" r:id="rId42"/>
    <p:sldId id="270" r:id="rId43"/>
    <p:sldId id="265" r:id="rId44"/>
    <p:sldId id="272" r:id="rId45"/>
    <p:sldId id="273" r:id="rId46"/>
    <p:sldId id="274" r:id="rId47"/>
    <p:sldId id="275" r:id="rId48"/>
    <p:sldId id="266" r:id="rId49"/>
    <p:sldId id="311" r:id="rId50"/>
    <p:sldId id="312" r:id="rId51"/>
    <p:sldId id="315"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71" autoAdjust="0"/>
    <p:restoredTop sz="98757" autoAdjust="0"/>
  </p:normalViewPr>
  <p:slideViewPr>
    <p:cSldViewPr>
      <p:cViewPr>
        <p:scale>
          <a:sx n="100" d="100"/>
          <a:sy n="100" d="100"/>
        </p:scale>
        <p:origin x="-486" y="-372"/>
      </p:cViewPr>
      <p:guideLst>
        <p:guide orient="horz" pos="2160"/>
        <p:guide pos="2880"/>
      </p:guideLst>
    </p:cSldViewPr>
  </p:slideViewPr>
  <p:notesTextViewPr>
    <p:cViewPr>
      <p:scale>
        <a:sx n="1" d="1"/>
        <a:sy n="1" d="1"/>
      </p:scale>
      <p:origin x="0" y="0"/>
    </p:cViewPr>
  </p:notesTextViewPr>
  <p:sorterViewPr>
    <p:cViewPr>
      <p:scale>
        <a:sx n="100" d="100"/>
        <a:sy n="100" d="100"/>
      </p:scale>
      <p:origin x="0" y="13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D7C793-024F-4482-B504-3FB7C032A1A2}" type="datetimeFigureOut">
              <a:rPr lang="en-US" smtClean="0"/>
              <a:pPr/>
              <a:t>10/9/2014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9052B1-A046-4414-A76F-BBEC5B43F633}" type="slidenum">
              <a:rPr lang="en-US" smtClean="0"/>
              <a:pPr/>
              <a:t>‹#›</a:t>
            </a:fld>
            <a:endParaRPr lang="en-US"/>
          </a:p>
        </p:txBody>
      </p:sp>
    </p:spTree>
    <p:extLst>
      <p:ext uri="{BB962C8B-B14F-4D97-AF65-F5344CB8AC3E}">
        <p14:creationId xmlns:p14="http://schemas.microsoft.com/office/powerpoint/2010/main" val="519009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554D75-98DA-4BE6-BCAF-9616FD68285A}" type="slidenum">
              <a:rPr lang="en-US" smtClean="0"/>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A1B83915-3453-487B-A1D8-12C0BBE985B9}" type="datetimeFigureOut">
              <a:rPr lang="en-US" smtClean="0"/>
              <a:pPr/>
              <a:t>10/9/2014</a:t>
            </a:fld>
            <a:endParaRPr lang="en-US"/>
          </a:p>
        </p:txBody>
      </p:sp>
      <p:sp>
        <p:nvSpPr>
          <p:cNvPr id="8" name="Slide Number Placeholder 7"/>
          <p:cNvSpPr>
            <a:spLocks noGrp="1"/>
          </p:cNvSpPr>
          <p:nvPr>
            <p:ph type="sldNum" sz="quarter" idx="11"/>
          </p:nvPr>
        </p:nvSpPr>
        <p:spPr/>
        <p:txBody>
          <a:bodyPr/>
          <a:lstStyle/>
          <a:p>
            <a:fld id="{268A8B4D-772D-448C-BAFD-307C83B02DCE}"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B83915-3453-487B-A1D8-12C0BBE985B9}" type="datetimeFigureOut">
              <a:rPr lang="en-US" smtClean="0"/>
              <a:pPr/>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8A8B4D-772D-448C-BAFD-307C83B02D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B83915-3453-487B-A1D8-12C0BBE985B9}" type="datetimeFigureOut">
              <a:rPr lang="en-US" smtClean="0"/>
              <a:pPr/>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8A8B4D-772D-448C-BAFD-307C83B02D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A1B83915-3453-487B-A1D8-12C0BBE985B9}" type="datetimeFigureOut">
              <a:rPr lang="en-US" smtClean="0"/>
              <a:pPr/>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8A8B4D-772D-448C-BAFD-307C83B02D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B83915-3453-487B-A1D8-12C0BBE985B9}" type="datetimeFigureOut">
              <a:rPr lang="en-US" smtClean="0"/>
              <a:pPr/>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8A8B4D-772D-448C-BAFD-307C83B02DCE}"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1B83915-3453-487B-A1D8-12C0BBE985B9}" type="datetimeFigureOut">
              <a:rPr lang="en-US" smtClean="0"/>
              <a:pPr/>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8A8B4D-772D-448C-BAFD-307C83B02DCE}"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1B83915-3453-487B-A1D8-12C0BBE985B9}" type="datetimeFigureOut">
              <a:rPr lang="en-US" smtClean="0"/>
              <a:pPr/>
              <a:t>10/9/2014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8A8B4D-772D-448C-BAFD-307C83B02DCE}"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1B83915-3453-487B-A1D8-12C0BBE985B9}" type="datetimeFigureOut">
              <a:rPr lang="en-US" smtClean="0"/>
              <a:pPr/>
              <a:t>10/9/2014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8A8B4D-772D-448C-BAFD-307C83B02D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83915-3453-487B-A1D8-12C0BBE985B9}" type="datetimeFigureOut">
              <a:rPr lang="en-US" smtClean="0"/>
              <a:pPr/>
              <a:t>10/9/2014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8A8B4D-772D-448C-BAFD-307C83B02D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B83915-3453-487B-A1D8-12C0BBE985B9}" type="datetimeFigureOut">
              <a:rPr lang="en-US" smtClean="0"/>
              <a:pPr/>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8A8B4D-772D-448C-BAFD-307C83B02D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B83915-3453-487B-A1D8-12C0BBE985B9}" type="datetimeFigureOut">
              <a:rPr lang="en-US" smtClean="0"/>
              <a:pPr/>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8A8B4D-772D-448C-BAFD-307C83B02D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A1B83915-3453-487B-A1D8-12C0BBE985B9}" type="datetimeFigureOut">
              <a:rPr lang="en-US" smtClean="0"/>
              <a:pPr/>
              <a:t>10/9/2014</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268A8B4D-772D-448C-BAFD-307C83B02DCE}"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www.umbc.edu/catalog/2014/appendices/Appendix_II.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registrar.umbc.edu/files/2013/10/Verification-of-Transferability-092013.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artsys.usmd.edu/" TargetMode="External"/><Relationship Id="rId2" Type="http://schemas.openxmlformats.org/officeDocument/2006/relationships/hyperlink" Target="http://www.collegesource.com/solutions/tes"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829761"/>
          </a:xfrm>
        </p:spPr>
        <p:txBody>
          <a:bodyPr>
            <a:normAutofit/>
          </a:bodyPr>
          <a:lstStyle/>
          <a:p>
            <a:r>
              <a:rPr lang="en-US" sz="4000" dirty="0" smtClean="0"/>
              <a:t>Undergraduate Progress</a:t>
            </a:r>
            <a:endParaRPr lang="en-US" dirty="0"/>
          </a:p>
        </p:txBody>
      </p:sp>
      <p:sp>
        <p:nvSpPr>
          <p:cNvPr id="3" name="Subtitle 2"/>
          <p:cNvSpPr>
            <a:spLocks noGrp="1"/>
          </p:cNvSpPr>
          <p:nvPr>
            <p:ph type="subTitle" idx="1"/>
          </p:nvPr>
        </p:nvSpPr>
        <p:spPr>
          <a:xfrm>
            <a:off x="685800" y="3124200"/>
            <a:ext cx="7772400" cy="1199704"/>
          </a:xfrm>
        </p:spPr>
        <p:txBody>
          <a:bodyPr>
            <a:noAutofit/>
          </a:bodyPr>
          <a:lstStyle/>
          <a:p>
            <a:r>
              <a:rPr lang="en-US" sz="1800" dirty="0" smtClean="0"/>
              <a:t>Lydia Jackson-Fryer</a:t>
            </a:r>
          </a:p>
          <a:p>
            <a:r>
              <a:rPr lang="en-US" sz="1800" dirty="0" smtClean="0"/>
              <a:t>Stephanie Anderson</a:t>
            </a:r>
          </a:p>
          <a:p>
            <a:r>
              <a:rPr lang="en-US" sz="1800" dirty="0" smtClean="0"/>
              <a:t>Ciera Clay </a:t>
            </a:r>
            <a:r>
              <a:rPr lang="en-US" sz="1800" dirty="0" err="1" smtClean="0"/>
              <a:t>Valian</a:t>
            </a:r>
            <a:endParaRPr lang="en-US" sz="1800" dirty="0" smtClean="0"/>
          </a:p>
          <a:p>
            <a:r>
              <a:rPr lang="en-US" sz="1800" dirty="0" smtClean="0"/>
              <a:t>Jennifer Volpe</a:t>
            </a:r>
          </a:p>
          <a:p>
            <a:r>
              <a:rPr lang="en-US" sz="1800" dirty="0" smtClean="0"/>
              <a:t>Pat </a:t>
            </a:r>
            <a:r>
              <a:rPr lang="en-US" sz="1800" dirty="0" err="1" smtClean="0"/>
              <a:t>Toliver</a:t>
            </a:r>
            <a:endParaRPr lang="en-US" sz="1800" dirty="0" smtClean="0"/>
          </a:p>
          <a:p>
            <a:r>
              <a:rPr lang="en-US" sz="1800" dirty="0" smtClean="0"/>
              <a:t>Justin </a:t>
            </a:r>
            <a:r>
              <a:rPr lang="en-US" sz="1800" dirty="0" err="1" smtClean="0"/>
              <a:t>Ternent</a:t>
            </a:r>
            <a:endParaRPr lang="en-US" sz="1800" dirty="0" smtClean="0"/>
          </a:p>
          <a:p>
            <a:r>
              <a:rPr lang="en-US" sz="1800" dirty="0" err="1" smtClean="0"/>
              <a:t>Pheng</a:t>
            </a:r>
            <a:r>
              <a:rPr lang="en-US" sz="1800" dirty="0" smtClean="0"/>
              <a:t> </a:t>
            </a:r>
            <a:r>
              <a:rPr lang="en-US" sz="1800" dirty="0" err="1" smtClean="0"/>
              <a:t>Xiong</a:t>
            </a:r>
            <a:endParaRPr lang="en-US" sz="1800" dirty="0"/>
          </a:p>
        </p:txBody>
      </p:sp>
    </p:spTree>
    <p:extLst>
      <p:ext uri="{BB962C8B-B14F-4D97-AF65-F5344CB8AC3E}">
        <p14:creationId xmlns:p14="http://schemas.microsoft.com/office/powerpoint/2010/main" val="3546727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r>
              <a:rPr lang="en-US" sz="4900" dirty="0" smtClean="0"/>
              <a:t>Transfer Credit:</a:t>
            </a:r>
            <a:br>
              <a:rPr lang="en-US" sz="4900" dirty="0" smtClean="0"/>
            </a:br>
            <a:r>
              <a:rPr lang="en-US" sz="4400" dirty="0" smtClean="0"/>
              <a:t>Transfer Policies</a:t>
            </a:r>
          </a:p>
        </p:txBody>
      </p:sp>
      <p:sp>
        <p:nvSpPr>
          <p:cNvPr id="8195" name="Content Placeholder 2"/>
          <p:cNvSpPr>
            <a:spLocks noGrp="1"/>
          </p:cNvSpPr>
          <p:nvPr>
            <p:ph idx="1"/>
          </p:nvPr>
        </p:nvSpPr>
        <p:spPr/>
        <p:txBody>
          <a:bodyPr>
            <a:normAutofit fontScale="85000" lnSpcReduction="20000"/>
          </a:bodyPr>
          <a:lstStyle/>
          <a:p>
            <a:r>
              <a:rPr lang="en-US" dirty="0" smtClean="0"/>
              <a:t>Physical Education courses do not count towards the 120 academic credits for graduation</a:t>
            </a:r>
          </a:p>
          <a:p>
            <a:pPr lvl="1"/>
            <a:r>
              <a:rPr lang="en-US" dirty="0" smtClean="0"/>
              <a:t>Courses are posted as zero credits</a:t>
            </a:r>
          </a:p>
          <a:p>
            <a:endParaRPr lang="en-US" dirty="0" smtClean="0"/>
          </a:p>
          <a:p>
            <a:r>
              <a:rPr lang="en-US" dirty="0" smtClean="0"/>
              <a:t>Writing Intensive course requirement must be fulfilled at UMBC</a:t>
            </a:r>
          </a:p>
          <a:p>
            <a:pPr lvl="1"/>
            <a:r>
              <a:rPr lang="en-US" dirty="0" smtClean="0"/>
              <a:t>This includes Inter-Institutional and Study Abroad coursework</a:t>
            </a:r>
          </a:p>
          <a:p>
            <a:pPr lvl="1"/>
            <a:r>
              <a:rPr lang="en-US" dirty="0"/>
              <a:t>Direct equivalencies are applied to 120, upper level and major, if applicable, but student must take another WI </a:t>
            </a:r>
            <a:r>
              <a:rPr lang="en-US" dirty="0" smtClean="0"/>
              <a:t>course</a:t>
            </a:r>
          </a:p>
          <a:p>
            <a:endParaRPr lang="en-US" dirty="0" smtClean="0"/>
          </a:p>
          <a:p>
            <a:r>
              <a:rPr lang="en-US" dirty="0" smtClean="0"/>
              <a:t>A lower-level course that is equivalent to a 300 or 400 level course at UMBC will count towards the 45 upper level credit requirement</a:t>
            </a:r>
          </a:p>
          <a:p>
            <a:pPr lvl="1"/>
            <a:r>
              <a:rPr lang="en-US" dirty="0" smtClean="0"/>
              <a:t>Ex: CH 203 at Montgomery College transfers as CHEM 351</a:t>
            </a:r>
          </a:p>
          <a:p>
            <a:endParaRPr lang="en-US" dirty="0" smtClean="0"/>
          </a:p>
          <a:p>
            <a:r>
              <a:rPr lang="en-US" dirty="0" smtClean="0"/>
              <a:t>Coursework will retain the level designation when a direct equivalent is not available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r>
              <a:rPr lang="en-US" sz="4900" dirty="0" smtClean="0"/>
              <a:t>Transfer Credit:</a:t>
            </a:r>
            <a:br>
              <a:rPr lang="en-US" sz="4900" dirty="0" smtClean="0"/>
            </a:br>
            <a:r>
              <a:rPr lang="en-US" sz="4400" dirty="0" smtClean="0"/>
              <a:t>Understanding the TCR</a:t>
            </a:r>
          </a:p>
        </p:txBody>
      </p:sp>
      <p:sp>
        <p:nvSpPr>
          <p:cNvPr id="3" name="Content Placeholder 2"/>
          <p:cNvSpPr>
            <a:spLocks noGrp="1"/>
          </p:cNvSpPr>
          <p:nvPr>
            <p:ph idx="1"/>
          </p:nvPr>
        </p:nvSpPr>
        <p:spPr/>
        <p:txBody>
          <a:bodyPr>
            <a:normAutofit/>
          </a:bodyPr>
          <a:lstStyle/>
          <a:p>
            <a:r>
              <a:rPr lang="en-US" dirty="0" smtClean="0"/>
              <a:t>Four types of transfer courses:</a:t>
            </a:r>
          </a:p>
          <a:p>
            <a:pPr lvl="1"/>
            <a:r>
              <a:rPr lang="en-US" dirty="0" smtClean="0"/>
              <a:t>Direct equivalency</a:t>
            </a:r>
          </a:p>
          <a:p>
            <a:pPr lvl="2"/>
            <a:r>
              <a:rPr lang="en-US" dirty="0" smtClean="0"/>
              <a:t>UMBC direct equivalency is listed with a course number</a:t>
            </a:r>
          </a:p>
          <a:p>
            <a:pPr lvl="1"/>
            <a:r>
              <a:rPr lang="en-US" dirty="0" smtClean="0"/>
              <a:t>General Education elective credit</a:t>
            </a:r>
          </a:p>
          <a:p>
            <a:pPr lvl="2"/>
            <a:r>
              <a:rPr lang="en-US" dirty="0" smtClean="0"/>
              <a:t>Lists the course discipline code, then the general education code immediately followed by a course-level designation number and a L or U designating lower-level or upper-level credit</a:t>
            </a:r>
          </a:p>
          <a:p>
            <a:pPr lvl="1"/>
            <a:r>
              <a:rPr lang="en-US" dirty="0" smtClean="0"/>
              <a:t>Elective credit</a:t>
            </a:r>
          </a:p>
          <a:p>
            <a:pPr lvl="2"/>
            <a:r>
              <a:rPr lang="en-US" dirty="0" smtClean="0"/>
              <a:t>Lists the course discipline code and both a course-level designation number and an L or U </a:t>
            </a:r>
          </a:p>
          <a:p>
            <a:pPr lvl="1"/>
            <a:r>
              <a:rPr lang="en-US" dirty="0" smtClean="0"/>
              <a:t>TRAN </a:t>
            </a:r>
          </a:p>
          <a:p>
            <a:pPr lvl="2"/>
            <a:r>
              <a:rPr lang="en-US" dirty="0" smtClean="0"/>
              <a:t>Designation used for disciplines not offered at UMBC</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900" dirty="0" smtClean="0"/>
              <a:t>Transfer Credit:</a:t>
            </a:r>
            <a:br>
              <a:rPr lang="en-US" sz="4900" dirty="0" smtClean="0"/>
            </a:br>
            <a:r>
              <a:rPr lang="en-US" sz="4400" dirty="0" smtClean="0"/>
              <a:t>Understanding the TCR</a:t>
            </a:r>
            <a:endParaRPr lang="en-US" sz="4400" dirty="0"/>
          </a:p>
        </p:txBody>
      </p:sp>
      <p:sp>
        <p:nvSpPr>
          <p:cNvPr id="2" name="Content Placeholder 1"/>
          <p:cNvSpPr>
            <a:spLocks noGrp="1"/>
          </p:cNvSpPr>
          <p:nvPr>
            <p:ph idx="1"/>
          </p:nvPr>
        </p:nvSpPr>
        <p:spPr/>
        <p:txBody>
          <a:bodyPr>
            <a:normAutofit/>
          </a:bodyPr>
          <a:lstStyle/>
          <a:p>
            <a:r>
              <a:rPr lang="en-US" dirty="0" smtClean="0"/>
              <a:t>All grades that end in T are transfer credit</a:t>
            </a:r>
          </a:p>
          <a:p>
            <a:pPr lvl="1"/>
            <a:r>
              <a:rPr lang="en-US" dirty="0" smtClean="0"/>
              <a:t>Other grades used:</a:t>
            </a:r>
          </a:p>
          <a:p>
            <a:pPr lvl="2"/>
            <a:r>
              <a:rPr lang="en-US" dirty="0" smtClean="0"/>
              <a:t>P=Pass with a C or better</a:t>
            </a:r>
          </a:p>
          <a:p>
            <a:pPr lvl="2"/>
            <a:r>
              <a:rPr lang="en-US" dirty="0" smtClean="0"/>
              <a:t>PD=Pass with D or better (default when not specified on transcripts) </a:t>
            </a:r>
          </a:p>
          <a:p>
            <a:pPr lvl="2"/>
            <a:r>
              <a:rPr lang="en-US" dirty="0" smtClean="0"/>
              <a:t>NC=No Credit</a:t>
            </a:r>
          </a:p>
          <a:p>
            <a:pPr lvl="2"/>
            <a:r>
              <a:rPr lang="en-US" dirty="0" smtClean="0"/>
              <a:t>CR=Credit—Often used for labs</a:t>
            </a:r>
          </a:p>
          <a:p>
            <a:endParaRPr lang="en-US" dirty="0" smtClean="0"/>
          </a:p>
          <a:p>
            <a:r>
              <a:rPr lang="en-US" dirty="0" smtClean="0"/>
              <a:t>Quarter hour is 2/3 of a semester hour</a:t>
            </a:r>
          </a:p>
          <a:p>
            <a:pPr lvl="1"/>
            <a:r>
              <a:rPr lang="en-US" dirty="0" smtClean="0"/>
              <a:t>Ex. 4 semester hours equal 2.64 quarter hours, per PeopleSoft conversion</a:t>
            </a:r>
          </a:p>
          <a:p>
            <a:endParaRPr lang="en-US" dirty="0" smtClean="0"/>
          </a:p>
          <a:p>
            <a:r>
              <a:rPr lang="en-US" dirty="0" smtClean="0"/>
              <a:t>General Education Requirement</a:t>
            </a:r>
          </a:p>
          <a:p>
            <a:pPr lvl="1"/>
            <a:r>
              <a:rPr lang="en-US" dirty="0" smtClean="0"/>
              <a:t>Courses must be at least 2.5 U.S. semester hours in order to receive a General Education designation</a:t>
            </a:r>
            <a:endParaRPr lang="en-US" dirty="0"/>
          </a:p>
        </p:txBody>
      </p:sp>
    </p:spTree>
    <p:extLst>
      <p:ext uri="{BB962C8B-B14F-4D97-AF65-F5344CB8AC3E}">
        <p14:creationId xmlns:p14="http://schemas.microsoft.com/office/powerpoint/2010/main" val="2216794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900" dirty="0" smtClean="0"/>
              <a:t>Transfer Credit:</a:t>
            </a:r>
            <a:r>
              <a:rPr lang="en-US" dirty="0" smtClean="0"/>
              <a:t/>
            </a:r>
            <a:br>
              <a:rPr lang="en-US" dirty="0" smtClean="0"/>
            </a:br>
            <a:r>
              <a:rPr lang="en-US" sz="4400" dirty="0" smtClean="0"/>
              <a:t>Transfer Policies</a:t>
            </a:r>
            <a:endParaRPr lang="en-US" sz="4400" dirty="0"/>
          </a:p>
        </p:txBody>
      </p:sp>
      <p:sp>
        <p:nvSpPr>
          <p:cNvPr id="3" name="Content Placeholder 2"/>
          <p:cNvSpPr>
            <a:spLocks noGrp="1"/>
          </p:cNvSpPr>
          <p:nvPr>
            <p:ph idx="1"/>
          </p:nvPr>
        </p:nvSpPr>
        <p:spPr/>
        <p:txBody>
          <a:bodyPr>
            <a:normAutofit fontScale="92500" lnSpcReduction="20000"/>
          </a:bodyPr>
          <a:lstStyle/>
          <a:p>
            <a:pPr marL="365125" lvl="1" indent="-365125"/>
            <a:r>
              <a:rPr lang="en-US" sz="2200" dirty="0" smtClean="0"/>
              <a:t>If a student transfers to UMBC from a </a:t>
            </a:r>
            <a:r>
              <a:rPr lang="en-US" sz="2200" b="1" dirty="0" smtClean="0"/>
              <a:t>Maryland Community College</a:t>
            </a:r>
            <a:r>
              <a:rPr lang="en-US" sz="2200" dirty="0" smtClean="0"/>
              <a:t> with 56 or more transferable credits and</a:t>
            </a:r>
            <a:r>
              <a:rPr lang="en-US" sz="2200" b="1" dirty="0" smtClean="0"/>
              <a:t> </a:t>
            </a:r>
            <a:r>
              <a:rPr lang="en-US" sz="2200" dirty="0" smtClean="0"/>
              <a:t>a completed General Education Requirement package </a:t>
            </a:r>
            <a:r>
              <a:rPr lang="en-US" sz="2200" b="1" dirty="0" smtClean="0"/>
              <a:t>or </a:t>
            </a:r>
            <a:r>
              <a:rPr lang="en-US" sz="2200" dirty="0" smtClean="0"/>
              <a:t>an Associates Degree (AA, AS, or AAT only)</a:t>
            </a:r>
          </a:p>
          <a:p>
            <a:pPr marL="1005205" lvl="5" indent="-365125"/>
            <a:r>
              <a:rPr lang="en-US" sz="2000" dirty="0" smtClean="0"/>
              <a:t>Ds count toward General Education Requirements (if applicable)</a:t>
            </a:r>
          </a:p>
          <a:p>
            <a:pPr marL="1005205" lvl="5" indent="-365125"/>
            <a:r>
              <a:rPr lang="en-US" sz="2000" dirty="0" smtClean="0"/>
              <a:t>Remaining General Education Requirements are not waived</a:t>
            </a:r>
          </a:p>
          <a:p>
            <a:pPr marL="365125" lvl="2" indent="-365125"/>
            <a:endParaRPr lang="en-US" sz="2400" dirty="0" smtClean="0"/>
          </a:p>
          <a:p>
            <a:pPr marL="365125" lvl="2" indent="-365125"/>
            <a:r>
              <a:rPr lang="en-US" sz="2200" dirty="0" smtClean="0"/>
              <a:t>Bachelor’s Degree from a University System of Maryland institution</a:t>
            </a:r>
          </a:p>
          <a:p>
            <a:pPr marL="1005205" lvl="5" indent="-365125"/>
            <a:r>
              <a:rPr lang="en-US" sz="2000" dirty="0" smtClean="0"/>
              <a:t>General Education Requirements are waived</a:t>
            </a:r>
          </a:p>
          <a:p>
            <a:pPr marL="1462405" lvl="6" indent="-365125"/>
            <a:r>
              <a:rPr lang="en-US" sz="2000" dirty="0" smtClean="0"/>
              <a:t>Students are still required to satisfy Writing Intensive and PE</a:t>
            </a:r>
          </a:p>
          <a:p>
            <a:pPr marL="1005205" lvl="5" indent="-365125"/>
            <a:r>
              <a:rPr lang="en-US" sz="2000" dirty="0" smtClean="0"/>
              <a:t>Ds do not count toward General Education Requirement</a:t>
            </a:r>
          </a:p>
        </p:txBody>
      </p:sp>
    </p:spTree>
    <p:extLst>
      <p:ext uri="{BB962C8B-B14F-4D97-AF65-F5344CB8AC3E}">
        <p14:creationId xmlns:p14="http://schemas.microsoft.com/office/powerpoint/2010/main" val="2367231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900" dirty="0" smtClean="0"/>
              <a:t>Transfer Credit:</a:t>
            </a:r>
            <a:br>
              <a:rPr lang="en-US" sz="4900" dirty="0" smtClean="0"/>
            </a:br>
            <a:r>
              <a:rPr lang="en-US" sz="4400" dirty="0" smtClean="0"/>
              <a:t>Transfer Policies</a:t>
            </a:r>
            <a:endParaRPr lang="en-US" sz="4400" dirty="0"/>
          </a:p>
        </p:txBody>
      </p:sp>
      <p:sp>
        <p:nvSpPr>
          <p:cNvPr id="2" name="Content Placeholder 1"/>
          <p:cNvSpPr>
            <a:spLocks noGrp="1"/>
          </p:cNvSpPr>
          <p:nvPr>
            <p:ph idx="1"/>
          </p:nvPr>
        </p:nvSpPr>
        <p:spPr/>
        <p:txBody>
          <a:bodyPr>
            <a:normAutofit/>
          </a:bodyPr>
          <a:lstStyle/>
          <a:p>
            <a:r>
              <a:rPr lang="en-US" sz="3200" dirty="0" smtClean="0"/>
              <a:t>When Ds do not count</a:t>
            </a:r>
          </a:p>
          <a:p>
            <a:pPr lvl="1"/>
            <a:r>
              <a:rPr lang="en-US" sz="2000" dirty="0" smtClean="0"/>
              <a:t>Private Maryland institutions</a:t>
            </a:r>
          </a:p>
          <a:p>
            <a:pPr lvl="1"/>
            <a:r>
              <a:rPr lang="en-US" sz="2000" dirty="0" smtClean="0"/>
              <a:t>Non-USM institutions</a:t>
            </a:r>
          </a:p>
          <a:p>
            <a:pPr lvl="1"/>
            <a:r>
              <a:rPr lang="en-US" sz="2000" dirty="0" smtClean="0"/>
              <a:t>Out of state institutions</a:t>
            </a:r>
          </a:p>
          <a:p>
            <a:pPr lvl="1"/>
            <a:r>
              <a:rPr lang="en-US" sz="2000" dirty="0" smtClean="0"/>
              <a:t>International institutions</a:t>
            </a:r>
          </a:p>
          <a:p>
            <a:pPr lvl="1"/>
            <a:r>
              <a:rPr lang="en-US" sz="2000" dirty="0"/>
              <a:t>Current </a:t>
            </a:r>
            <a:r>
              <a:rPr lang="en-US" sz="2000" dirty="0" smtClean="0"/>
              <a:t>students transferring courses back from any institution once enrolled at UMBC</a:t>
            </a:r>
            <a:endParaRPr lang="en-US" sz="2000" dirty="0"/>
          </a:p>
        </p:txBody>
      </p:sp>
    </p:spTree>
    <p:extLst>
      <p:ext uri="{BB962C8B-B14F-4D97-AF65-F5344CB8AC3E}">
        <p14:creationId xmlns:p14="http://schemas.microsoft.com/office/powerpoint/2010/main" val="993940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900" dirty="0" smtClean="0"/>
              <a:t>Transfer Credit:</a:t>
            </a:r>
            <a:br>
              <a:rPr lang="en-US" sz="4900" dirty="0" smtClean="0"/>
            </a:br>
            <a:r>
              <a:rPr lang="en-US" sz="4400" dirty="0" smtClean="0"/>
              <a:t>Transfer Policies</a:t>
            </a:r>
            <a:endParaRPr lang="en-US" sz="4400" dirty="0"/>
          </a:p>
        </p:txBody>
      </p:sp>
      <p:sp>
        <p:nvSpPr>
          <p:cNvPr id="2" name="Content Placeholder 1"/>
          <p:cNvSpPr>
            <a:spLocks noGrp="1"/>
          </p:cNvSpPr>
          <p:nvPr>
            <p:ph idx="1"/>
          </p:nvPr>
        </p:nvSpPr>
        <p:spPr/>
        <p:txBody>
          <a:bodyPr>
            <a:normAutofit/>
          </a:bodyPr>
          <a:lstStyle/>
          <a:p>
            <a:r>
              <a:rPr lang="en-US" sz="2800" dirty="0"/>
              <a:t>MHEC mandates that General Education Requirements be honored for incoming </a:t>
            </a:r>
            <a:r>
              <a:rPr lang="en-US" sz="2800" dirty="0" smtClean="0"/>
              <a:t>students even if a course is not a General Education Requirement at UMBC</a:t>
            </a:r>
          </a:p>
          <a:p>
            <a:pPr lvl="1"/>
            <a:r>
              <a:rPr lang="en-US" sz="1800" dirty="0" smtClean="0"/>
              <a:t>This includes MD community colleges and USM Universities only</a:t>
            </a:r>
          </a:p>
          <a:p>
            <a:pPr lvl="1"/>
            <a:r>
              <a:rPr lang="en-US" sz="1800" dirty="0"/>
              <a:t>No mandate </a:t>
            </a:r>
            <a:r>
              <a:rPr lang="en-US" sz="1800" dirty="0" smtClean="0"/>
              <a:t>exists for </a:t>
            </a:r>
            <a:r>
              <a:rPr lang="en-US" sz="1800" dirty="0"/>
              <a:t>out of state institutions</a:t>
            </a:r>
          </a:p>
          <a:p>
            <a:pPr lvl="1"/>
            <a:r>
              <a:rPr lang="en-US" sz="1800" dirty="0" smtClean="0"/>
              <a:t>This only applies to students at the </a:t>
            </a:r>
            <a:r>
              <a:rPr lang="en-US" sz="1800" dirty="0"/>
              <a:t>i</a:t>
            </a:r>
            <a:r>
              <a:rPr lang="en-US" sz="1800" dirty="0" smtClean="0"/>
              <a:t>nitial point of transfer</a:t>
            </a:r>
          </a:p>
          <a:p>
            <a:pPr lvl="1"/>
            <a:r>
              <a:rPr lang="en-US" sz="1800" dirty="0" smtClean="0"/>
              <a:t>Example courses include: SPCH100, MATH106 , and Nutrition</a:t>
            </a:r>
          </a:p>
          <a:p>
            <a:endParaRPr lang="en-US" dirty="0" smtClean="0"/>
          </a:p>
          <a:p>
            <a:endParaRPr lang="en-US" dirty="0" smtClean="0"/>
          </a:p>
          <a:p>
            <a:endParaRPr lang="en-US" dirty="0"/>
          </a:p>
        </p:txBody>
      </p:sp>
    </p:spTree>
    <p:extLst>
      <p:ext uri="{BB962C8B-B14F-4D97-AF65-F5344CB8AC3E}">
        <p14:creationId xmlns:p14="http://schemas.microsoft.com/office/powerpoint/2010/main" val="623031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900" dirty="0" smtClean="0"/>
              <a:t>Transfer Credit:</a:t>
            </a:r>
            <a:r>
              <a:rPr lang="en-US" dirty="0"/>
              <a:t/>
            </a:r>
            <a:br>
              <a:rPr lang="en-US" dirty="0"/>
            </a:br>
            <a:r>
              <a:rPr lang="en-US" sz="4400" dirty="0" smtClean="0"/>
              <a:t>Current Students</a:t>
            </a:r>
            <a:endParaRPr lang="en-US" sz="4400" dirty="0"/>
          </a:p>
        </p:txBody>
      </p:sp>
      <p:sp>
        <p:nvSpPr>
          <p:cNvPr id="2" name="Content Placeholder 1"/>
          <p:cNvSpPr>
            <a:spLocks noGrp="1"/>
          </p:cNvSpPr>
          <p:nvPr>
            <p:ph idx="1"/>
          </p:nvPr>
        </p:nvSpPr>
        <p:spPr/>
        <p:txBody>
          <a:bodyPr>
            <a:normAutofit/>
          </a:bodyPr>
          <a:lstStyle/>
          <a:p>
            <a:r>
              <a:rPr lang="en-US" sz="2800" dirty="0"/>
              <a:t>Current Students taking courses off campus</a:t>
            </a:r>
          </a:p>
          <a:p>
            <a:pPr lvl="1"/>
            <a:r>
              <a:rPr lang="en-US" sz="1800" dirty="0"/>
              <a:t>Can only receive General Education </a:t>
            </a:r>
            <a:r>
              <a:rPr lang="en-US" sz="1800" dirty="0" smtClean="0"/>
              <a:t>Requirements </a:t>
            </a:r>
            <a:r>
              <a:rPr lang="en-US" sz="1800" dirty="0"/>
              <a:t>for courses that are similar to UMBC courses with General Education </a:t>
            </a:r>
            <a:r>
              <a:rPr lang="en-US" sz="1800" dirty="0" smtClean="0"/>
              <a:t>designations</a:t>
            </a:r>
            <a:endParaRPr lang="en-US" sz="1800" dirty="0"/>
          </a:p>
          <a:p>
            <a:pPr lvl="1"/>
            <a:r>
              <a:rPr lang="en-US" sz="1800" dirty="0"/>
              <a:t>Check the undergraduate catalog before recommending off-campus courses for students</a:t>
            </a:r>
          </a:p>
          <a:p>
            <a:pPr lvl="2"/>
            <a:r>
              <a:rPr lang="en-US" sz="1800" dirty="0"/>
              <a:t>Check </a:t>
            </a:r>
            <a:r>
              <a:rPr lang="en-US" sz="1800" dirty="0" smtClean="0"/>
              <a:t>Student’s General </a:t>
            </a:r>
            <a:r>
              <a:rPr lang="en-US" sz="1800" dirty="0"/>
              <a:t>Education Requirement </a:t>
            </a:r>
            <a:r>
              <a:rPr lang="en-US" sz="1800" dirty="0" smtClean="0"/>
              <a:t>Group (GEP/GFR) in the degree audit</a:t>
            </a:r>
            <a:endParaRPr lang="en-US" sz="1800" dirty="0"/>
          </a:p>
          <a:p>
            <a:pPr lvl="2"/>
            <a:r>
              <a:rPr lang="en-US" sz="1800" dirty="0" smtClean="0"/>
              <a:t>If not </a:t>
            </a:r>
            <a:r>
              <a:rPr lang="en-US" sz="1800" dirty="0"/>
              <a:t>a General Education Requirement at UMBC, </a:t>
            </a:r>
            <a:r>
              <a:rPr lang="en-US" sz="1800" dirty="0" smtClean="0"/>
              <a:t>it will not </a:t>
            </a:r>
            <a:r>
              <a:rPr lang="en-US" sz="1800" dirty="0"/>
              <a:t>transfer as a General Education Requirement</a:t>
            </a:r>
          </a:p>
          <a:p>
            <a:pPr lvl="1"/>
            <a:r>
              <a:rPr lang="en-US" sz="1800" dirty="0"/>
              <a:t>Encourage students to submit the </a:t>
            </a:r>
            <a:r>
              <a:rPr lang="en-US" sz="1800" dirty="0" smtClean="0"/>
              <a:t>VOT at least four weeks </a:t>
            </a:r>
            <a:r>
              <a:rPr lang="en-US" sz="1800" dirty="0"/>
              <a:t>prior to </a:t>
            </a:r>
            <a:r>
              <a:rPr lang="en-US" sz="1800" dirty="0" smtClean="0"/>
              <a:t>enrolling </a:t>
            </a:r>
            <a:r>
              <a:rPr lang="en-US" sz="1800" dirty="0"/>
              <a:t>for coursework off campus</a:t>
            </a:r>
          </a:p>
          <a:p>
            <a:endParaRPr lang="en-US" dirty="0"/>
          </a:p>
        </p:txBody>
      </p:sp>
    </p:spTree>
    <p:extLst>
      <p:ext uri="{BB962C8B-B14F-4D97-AF65-F5344CB8AC3E}">
        <p14:creationId xmlns:p14="http://schemas.microsoft.com/office/powerpoint/2010/main" val="1948001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p:txBody>
          <a:bodyPr>
            <a:normAutofit/>
          </a:bodyPr>
          <a:lstStyle/>
          <a:p>
            <a:r>
              <a:rPr lang="en-US" dirty="0" smtClean="0"/>
              <a:t>General Education and Elective Credit Examples:</a:t>
            </a:r>
          </a:p>
          <a:p>
            <a:pPr lvl="1"/>
            <a:r>
              <a:rPr lang="en-US" dirty="0" smtClean="0"/>
              <a:t>ENGL 1L  or ENGL L</a:t>
            </a:r>
          </a:p>
          <a:p>
            <a:pPr lvl="1"/>
            <a:r>
              <a:rPr lang="en-US" dirty="0" smtClean="0"/>
              <a:t>BIOL SL_2L or BIOL SLL</a:t>
            </a:r>
          </a:p>
          <a:p>
            <a:pPr lvl="1"/>
            <a:r>
              <a:rPr lang="en-US" dirty="0" smtClean="0"/>
              <a:t>CHEM S_3U or CHEM SU</a:t>
            </a:r>
          </a:p>
          <a:p>
            <a:pPr lvl="1"/>
            <a:r>
              <a:rPr lang="en-US" dirty="0" smtClean="0"/>
              <a:t>TRAN SS_4U or TRAN SSU</a:t>
            </a:r>
          </a:p>
          <a:p>
            <a:pPr lvl="1"/>
            <a:r>
              <a:rPr lang="en-US" dirty="0" smtClean="0"/>
              <a:t>SPAN L2012L or SPAN L201L</a:t>
            </a:r>
          </a:p>
        </p:txBody>
      </p:sp>
      <p:sp>
        <p:nvSpPr>
          <p:cNvPr id="12290" name="Title 1"/>
          <p:cNvSpPr>
            <a:spLocks noGrp="1"/>
          </p:cNvSpPr>
          <p:nvPr>
            <p:ph type="title"/>
          </p:nvPr>
        </p:nvSpPr>
        <p:spPr/>
        <p:txBody>
          <a:bodyPr/>
          <a:lstStyle/>
          <a:p>
            <a:r>
              <a:rPr lang="en-US" sz="4900" dirty="0" smtClean="0"/>
              <a:t>Transfer Credit:</a:t>
            </a:r>
            <a:br>
              <a:rPr lang="en-US" sz="4900" dirty="0" smtClean="0"/>
            </a:br>
            <a:r>
              <a:rPr lang="en-US" sz="4400" dirty="0" smtClean="0"/>
              <a:t>Understanding the TCR</a:t>
            </a:r>
          </a:p>
        </p:txBody>
      </p:sp>
    </p:spTree>
    <p:extLst>
      <p:ext uri="{BB962C8B-B14F-4D97-AF65-F5344CB8AC3E}">
        <p14:creationId xmlns:p14="http://schemas.microsoft.com/office/powerpoint/2010/main" val="15620267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318977" y="112713"/>
            <a:ext cx="7756525" cy="706437"/>
          </a:xfrm>
        </p:spPr>
        <p:txBody>
          <a:bodyPr/>
          <a:lstStyle/>
          <a:p>
            <a:r>
              <a:rPr lang="en-US" sz="4800" dirty="0" smtClean="0"/>
              <a:t>General Education Codes</a:t>
            </a:r>
          </a:p>
        </p:txBody>
      </p:sp>
      <p:graphicFrame>
        <p:nvGraphicFramePr>
          <p:cNvPr id="9" name="Group 48"/>
          <p:cNvGraphicFramePr>
            <a:graphicFrameLocks/>
          </p:cNvGraphicFramePr>
          <p:nvPr>
            <p:extLst>
              <p:ext uri="{D42A27DB-BD31-4B8C-83A1-F6EECF244321}">
                <p14:modId xmlns:p14="http://schemas.microsoft.com/office/powerpoint/2010/main" val="2025327981"/>
              </p:ext>
            </p:extLst>
          </p:nvPr>
        </p:nvGraphicFramePr>
        <p:xfrm>
          <a:off x="1976179" y="1110292"/>
          <a:ext cx="5120640" cy="5486400"/>
        </p:xfrm>
        <a:graphic>
          <a:graphicData uri="http://schemas.openxmlformats.org/drawingml/2006/table">
            <a:tbl>
              <a:tblPr/>
              <a:tblGrid>
                <a:gridCol w="886265"/>
                <a:gridCol w="4234375"/>
              </a:tblGrid>
              <a:tr h="36576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chemeClr val="tx1"/>
                          </a:solidFill>
                          <a:effectLst/>
                          <a:latin typeface="+mj-lt"/>
                        </a:rPr>
                        <a:t>AH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chemeClr val="tx1"/>
                          </a:solidFill>
                          <a:effectLst/>
                          <a:latin typeface="+mj-lt"/>
                        </a:rPr>
                        <a:t>Arts &amp; Humanities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76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chemeClr val="tx1"/>
                          </a:solidFill>
                          <a:effectLst/>
                          <a:latin typeface="+mj-lt"/>
                        </a:rPr>
                        <a:t>AHC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chemeClr val="tx1"/>
                          </a:solidFill>
                          <a:effectLst/>
                          <a:latin typeface="+mj-lt"/>
                        </a:rPr>
                        <a:t>Arts &amp; Humanities/Culture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76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chemeClr val="tx1"/>
                          </a:solidFill>
                          <a:effectLst/>
                          <a:latin typeface="+mj-lt"/>
                        </a:rPr>
                        <a:t>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chemeClr val="tx1"/>
                          </a:solidFill>
                          <a:effectLst/>
                          <a:latin typeface="+mj-lt"/>
                        </a:rPr>
                        <a:t>Social Science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76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mj-lt"/>
                        </a:rPr>
                        <a:t>SSC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chemeClr val="tx1"/>
                          </a:solidFill>
                          <a:effectLst/>
                          <a:latin typeface="+mj-lt"/>
                        </a:rPr>
                        <a:t>Social Science/Culture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76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chemeClr val="tx1"/>
                          </a:solidFill>
                          <a:effectLst/>
                          <a:latin typeface="+mj-lt"/>
                        </a:rPr>
                        <a:t>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chemeClr val="tx1"/>
                          </a:solidFill>
                          <a:effectLst/>
                          <a:latin typeface="+mj-lt"/>
                        </a:rPr>
                        <a:t>Mathematics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76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mj-lt"/>
                        </a:rPr>
                        <a: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chemeClr val="tx1"/>
                          </a:solidFill>
                          <a:effectLst/>
                          <a:latin typeface="+mj-lt"/>
                        </a:rPr>
                        <a:t>Science (no lab)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76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mj-lt"/>
                        </a:rPr>
                        <a:t>SL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chemeClr val="tx1"/>
                          </a:solidFill>
                          <a:effectLst/>
                          <a:latin typeface="+mj-lt"/>
                        </a:rPr>
                        <a:t>Science with a lab included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76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mj-lt"/>
                        </a:rPr>
                        <a:t>LAB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chemeClr val="tx1"/>
                          </a:solidFill>
                          <a:effectLst/>
                          <a:latin typeface="+mj-lt"/>
                        </a:rPr>
                        <a:t>Lab component only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76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chemeClr val="tx1"/>
                          </a:solidFill>
                          <a:effectLst/>
                          <a:latin typeface="+mj-lt"/>
                        </a:rPr>
                        <a:t>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kern="1200" cap="none" normalizeH="0" baseline="0" dirty="0" smtClean="0">
                          <a:ln>
                            <a:noFill/>
                          </a:ln>
                          <a:solidFill>
                            <a:schemeClr val="tx1"/>
                          </a:solidFill>
                          <a:effectLst/>
                          <a:latin typeface="+mn-lt"/>
                          <a:ea typeface="+mn-ea"/>
                          <a:cs typeface="+mn-cs"/>
                        </a:rPr>
                        <a:t>GFR </a:t>
                      </a:r>
                      <a:r>
                        <a:rPr kumimoji="0" lang="en-US" sz="1600" b="0" i="0" u="none" strike="noStrike" cap="none" normalizeH="0" baseline="0" dirty="0" smtClean="0">
                          <a:ln>
                            <a:noFill/>
                          </a:ln>
                          <a:solidFill>
                            <a:schemeClr val="tx1"/>
                          </a:solidFill>
                          <a:effectLst/>
                          <a:latin typeface="+mj-lt"/>
                        </a:rPr>
                        <a:t>Language other than 201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76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mj-lt"/>
                        </a:rPr>
                        <a:t>LC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chemeClr val="tx1"/>
                          </a:solidFill>
                          <a:effectLst/>
                          <a:latin typeface="+mj-lt"/>
                        </a:rPr>
                        <a:t>GFR Language/GEP Culture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76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chemeClr val="tx1"/>
                          </a:solidFill>
                          <a:effectLst/>
                          <a:latin typeface="+mj-lt"/>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chemeClr val="tx1"/>
                          </a:solidFill>
                          <a:effectLst/>
                          <a:latin typeface="+mj-lt"/>
                        </a:rPr>
                        <a:t>Culture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76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mj-lt"/>
                        </a:rPr>
                        <a:t>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chemeClr val="tx1"/>
                          </a:solidFill>
                          <a:effectLst/>
                          <a:latin typeface="+mj-lt"/>
                        </a:rPr>
                        <a:t>English Composition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76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chemeClr val="tx1"/>
                          </a:solidFill>
                          <a:effectLst/>
                          <a:latin typeface="+mj-lt"/>
                        </a:rPr>
                        <a:t>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chemeClr val="tx1"/>
                          </a:solidFill>
                          <a:effectLst/>
                          <a:latin typeface="+mj-lt"/>
                        </a:rPr>
                        <a:t>Physical Education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76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chemeClr val="tx1"/>
                          </a:solidFill>
                          <a:effectLst/>
                          <a:latin typeface="+mj-lt"/>
                        </a:rPr>
                        <a:t>WI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chemeClr val="tx1"/>
                          </a:solidFill>
                          <a:effectLst/>
                          <a:latin typeface="+mj-lt"/>
                        </a:rPr>
                        <a:t>Writing Intensive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76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chemeClr val="tx1"/>
                          </a:solidFill>
                          <a:effectLst/>
                          <a:latin typeface="+mj-lt"/>
                        </a:rPr>
                        <a:t>L201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chemeClr val="tx1"/>
                          </a:solidFill>
                          <a:effectLst/>
                          <a:latin typeface="+mj-lt"/>
                        </a:rPr>
                        <a:t>201 Level Proficiency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20579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9036" r="37210" b="12601"/>
          <a:stretch/>
        </p:blipFill>
        <p:spPr bwMode="auto">
          <a:xfrm>
            <a:off x="393404" y="712381"/>
            <a:ext cx="8612369" cy="263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6787" r="37388" b="1610"/>
          <a:stretch/>
        </p:blipFill>
        <p:spPr bwMode="auto">
          <a:xfrm>
            <a:off x="393401" y="3838353"/>
            <a:ext cx="8612369" cy="2721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12781" y="3450564"/>
            <a:ext cx="871870" cy="369332"/>
          </a:xfrm>
          <a:prstGeom prst="rect">
            <a:avLst/>
          </a:prstGeom>
          <a:noFill/>
        </p:spPr>
        <p:txBody>
          <a:bodyPr wrap="square" rtlCol="0">
            <a:spAutoFit/>
          </a:bodyPr>
          <a:lstStyle/>
          <a:p>
            <a:pPr algn="ctr"/>
            <a:r>
              <a:rPr lang="en-US" dirty="0" smtClean="0"/>
              <a:t>OR</a:t>
            </a:r>
            <a:endParaRPr lang="en-US" dirty="0"/>
          </a:p>
        </p:txBody>
      </p:sp>
      <p:sp>
        <p:nvSpPr>
          <p:cNvPr id="7" name="Title 1"/>
          <p:cNvSpPr txBox="1">
            <a:spLocks/>
          </p:cNvSpPr>
          <p:nvPr/>
        </p:nvSpPr>
        <p:spPr>
          <a:xfrm>
            <a:off x="688489" y="17264"/>
            <a:ext cx="7519845" cy="535630"/>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4000" dirty="0" smtClean="0"/>
              <a:t>Understanding the TCR</a:t>
            </a:r>
            <a:endParaRPr lang="en-US" sz="4000" dirty="0"/>
          </a:p>
        </p:txBody>
      </p:sp>
    </p:spTree>
    <p:extLst>
      <p:ext uri="{BB962C8B-B14F-4D97-AF65-F5344CB8AC3E}">
        <p14:creationId xmlns:p14="http://schemas.microsoft.com/office/powerpoint/2010/main" val="215475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Undergraduate Progress</a:t>
            </a:r>
            <a:endParaRPr lang="en-US" dirty="0"/>
          </a:p>
        </p:txBody>
      </p:sp>
      <p:sp>
        <p:nvSpPr>
          <p:cNvPr id="3" name="Content Placeholder 2"/>
          <p:cNvSpPr>
            <a:spLocks noGrp="1"/>
          </p:cNvSpPr>
          <p:nvPr>
            <p:ph sz="half" idx="2"/>
          </p:nvPr>
        </p:nvSpPr>
        <p:spPr>
          <a:xfrm>
            <a:off x="304800" y="1828800"/>
            <a:ext cx="4038600" cy="4525963"/>
          </a:xfrm>
        </p:spPr>
        <p:txBody>
          <a:bodyPr>
            <a:normAutofit/>
          </a:bodyPr>
          <a:lstStyle/>
          <a:p>
            <a:r>
              <a:rPr lang="en-US" dirty="0" smtClean="0"/>
              <a:t>Transfer Credit</a:t>
            </a:r>
          </a:p>
          <a:p>
            <a:pPr lvl="1"/>
            <a:r>
              <a:rPr lang="en-US" dirty="0" smtClean="0"/>
              <a:t>Transfer Process and Policies</a:t>
            </a:r>
          </a:p>
          <a:p>
            <a:pPr lvl="1"/>
            <a:r>
              <a:rPr lang="en-US" dirty="0" smtClean="0"/>
              <a:t>VOT and Course Descriptions</a:t>
            </a:r>
          </a:p>
          <a:p>
            <a:pPr lvl="1"/>
            <a:r>
              <a:rPr lang="en-US" dirty="0" smtClean="0"/>
              <a:t>Study Abroad</a:t>
            </a:r>
          </a:p>
          <a:p>
            <a:endParaRPr lang="en-US" dirty="0" smtClean="0"/>
          </a:p>
          <a:p>
            <a:r>
              <a:rPr lang="en-US" dirty="0" smtClean="0"/>
              <a:t>Degree Audit</a:t>
            </a:r>
          </a:p>
          <a:p>
            <a:pPr lvl="1"/>
            <a:r>
              <a:rPr lang="en-US" dirty="0" smtClean="0"/>
              <a:t>Mechanics of the Audit</a:t>
            </a:r>
          </a:p>
          <a:p>
            <a:pPr lvl="1"/>
            <a:r>
              <a:rPr lang="en-US" dirty="0" smtClean="0"/>
              <a:t>Exceptions and Substitutions</a:t>
            </a:r>
          </a:p>
          <a:p>
            <a:pPr lvl="1"/>
            <a:r>
              <a:rPr lang="en-US" dirty="0" smtClean="0"/>
              <a:t>Reviewing Audits</a:t>
            </a:r>
          </a:p>
        </p:txBody>
      </p:sp>
      <p:sp>
        <p:nvSpPr>
          <p:cNvPr id="10" name="Content Placeholder 9"/>
          <p:cNvSpPr>
            <a:spLocks noGrp="1"/>
          </p:cNvSpPr>
          <p:nvPr>
            <p:ph sz="quarter" idx="13"/>
          </p:nvPr>
        </p:nvSpPr>
        <p:spPr>
          <a:xfrm>
            <a:off x="4724400" y="1828800"/>
            <a:ext cx="4041648" cy="4526280"/>
          </a:xfrm>
        </p:spPr>
        <p:txBody>
          <a:bodyPr>
            <a:normAutofit/>
          </a:bodyPr>
          <a:lstStyle/>
          <a:p>
            <a:r>
              <a:rPr lang="en-US" dirty="0"/>
              <a:t>Graduation</a:t>
            </a:r>
          </a:p>
          <a:p>
            <a:pPr lvl="1"/>
            <a:r>
              <a:rPr lang="en-US" dirty="0" smtClean="0"/>
              <a:t>Phase One – Application</a:t>
            </a:r>
          </a:p>
          <a:p>
            <a:pPr lvl="1"/>
            <a:r>
              <a:rPr lang="en-US" dirty="0" smtClean="0"/>
              <a:t>Phase Two – Reviews</a:t>
            </a:r>
          </a:p>
          <a:p>
            <a:pPr lvl="1"/>
            <a:r>
              <a:rPr lang="en-US" dirty="0" smtClean="0"/>
              <a:t>Phase Three - Communication</a:t>
            </a:r>
            <a:endParaRPr lang="en-US" dirty="0"/>
          </a:p>
          <a:p>
            <a:endParaRPr lang="en-US" dirty="0"/>
          </a:p>
        </p:txBody>
      </p:sp>
    </p:spTree>
    <p:extLst>
      <p:ext uri="{BB962C8B-B14F-4D97-AF65-F5344CB8AC3E}">
        <p14:creationId xmlns:p14="http://schemas.microsoft.com/office/powerpoint/2010/main" val="3350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81000"/>
            <a:ext cx="8229600" cy="1143000"/>
          </a:xfrm>
        </p:spPr>
        <p:txBody>
          <a:bodyPr/>
          <a:lstStyle/>
          <a:p>
            <a:r>
              <a:rPr lang="en-US" sz="5000" dirty="0" smtClean="0"/>
              <a:t>Transfer Credit:</a:t>
            </a:r>
            <a:br>
              <a:rPr lang="en-US" sz="5000" dirty="0" smtClean="0"/>
            </a:br>
            <a:r>
              <a:rPr lang="en-US" sz="5000" dirty="0" smtClean="0"/>
              <a:t>Test Credit</a:t>
            </a:r>
          </a:p>
        </p:txBody>
      </p:sp>
      <p:sp>
        <p:nvSpPr>
          <p:cNvPr id="18435" name="Content Placeholder 2"/>
          <p:cNvSpPr>
            <a:spLocks noGrp="1"/>
          </p:cNvSpPr>
          <p:nvPr>
            <p:ph idx="1"/>
          </p:nvPr>
        </p:nvSpPr>
        <p:spPr>
          <a:xfrm>
            <a:off x="381000" y="1676400"/>
            <a:ext cx="8547100" cy="4685414"/>
          </a:xfrm>
        </p:spPr>
        <p:txBody>
          <a:bodyPr/>
          <a:lstStyle/>
          <a:p>
            <a:pPr eaLnBrk="1" hangingPunct="1"/>
            <a:r>
              <a:rPr lang="en-US" sz="2800" dirty="0" smtClean="0"/>
              <a:t>Undergraduate Catalog Appendix II</a:t>
            </a:r>
          </a:p>
          <a:p>
            <a:pPr lvl="1" eaLnBrk="1" hangingPunct="1"/>
            <a:r>
              <a:rPr lang="en-US" sz="2400" dirty="0" smtClean="0"/>
              <a:t>Lists the exams and scores which earn academic credit at UMBC</a:t>
            </a:r>
          </a:p>
          <a:p>
            <a:pPr lvl="1"/>
            <a:r>
              <a:rPr lang="en-US" sz="2400" dirty="0" smtClean="0"/>
              <a:t>The current Appendix II is located at the </a:t>
            </a:r>
            <a:r>
              <a:rPr lang="en-US" sz="2400" dirty="0"/>
              <a:t>following link: </a:t>
            </a:r>
            <a:r>
              <a:rPr lang="en-US" sz="2400" dirty="0">
                <a:hlinkClick r:id="rId2"/>
              </a:rPr>
              <a:t>http://</a:t>
            </a:r>
            <a:r>
              <a:rPr lang="en-US" sz="2400" dirty="0" smtClean="0">
                <a:hlinkClick r:id="rId2"/>
              </a:rPr>
              <a:t>www.umbc.edu/catalog/2014/appendices/Appendix_II.pdf</a:t>
            </a:r>
            <a:endParaRPr lang="en-US" sz="2400" dirty="0" smtClean="0"/>
          </a:p>
          <a:p>
            <a:pPr marL="457200" lvl="1" indent="0">
              <a:buNone/>
            </a:pPr>
            <a:endParaRPr lang="en-US" sz="2400" dirty="0" smtClean="0"/>
          </a:p>
          <a:p>
            <a:pPr lvl="1" eaLnBrk="1" hangingPunct="1"/>
            <a:endParaRPr lang="en-US" sz="2400" dirty="0" smtClean="0"/>
          </a:p>
        </p:txBody>
      </p:sp>
    </p:spTree>
    <p:extLst>
      <p:ext uri="{BB962C8B-B14F-4D97-AF65-F5344CB8AC3E}">
        <p14:creationId xmlns:p14="http://schemas.microsoft.com/office/powerpoint/2010/main" val="14032285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z="4400" dirty="0" smtClean="0"/>
              <a:t>Transfer Credit:</a:t>
            </a:r>
            <a:br>
              <a:rPr lang="en-US" sz="4400" dirty="0" smtClean="0"/>
            </a:br>
            <a:r>
              <a:rPr lang="en-US" sz="4400" dirty="0" smtClean="0"/>
              <a:t>Course Descriptions</a:t>
            </a:r>
          </a:p>
        </p:txBody>
      </p:sp>
      <p:sp>
        <p:nvSpPr>
          <p:cNvPr id="14339" name="Content Placeholder 2"/>
          <p:cNvSpPr>
            <a:spLocks noGrp="1"/>
          </p:cNvSpPr>
          <p:nvPr>
            <p:ph idx="1"/>
          </p:nvPr>
        </p:nvSpPr>
        <p:spPr/>
        <p:txBody>
          <a:bodyPr>
            <a:normAutofit fontScale="85000" lnSpcReduction="10000"/>
          </a:bodyPr>
          <a:lstStyle/>
          <a:p>
            <a:pPr marL="571500" indent="-571500" eaLnBrk="1" hangingPunct="1"/>
            <a:r>
              <a:rPr lang="en-US" sz="2600" dirty="0" smtClean="0"/>
              <a:t>Courses designated “INFO NEEDED”</a:t>
            </a:r>
          </a:p>
          <a:p>
            <a:pPr marL="971550" lvl="1" indent="-571500"/>
            <a:r>
              <a:rPr lang="en-US" sz="1800" dirty="0" smtClean="0"/>
              <a:t>Any unevaluated English Composition; Math courses below pre-calculus; courses with ambiguous titles, e.g. Imagination or In Cog Mo</a:t>
            </a:r>
          </a:p>
          <a:p>
            <a:pPr marL="571500" indent="-571500" eaLnBrk="1" hangingPunct="1"/>
            <a:r>
              <a:rPr lang="en-US" sz="2600" dirty="0" smtClean="0"/>
              <a:t>Courses that can be used towards major requirements</a:t>
            </a:r>
          </a:p>
          <a:p>
            <a:pPr marL="971550" lvl="1" indent="-571500" eaLnBrk="1" hangingPunct="1"/>
            <a:r>
              <a:rPr lang="en-US" sz="2000" dirty="0" smtClean="0"/>
              <a:t>It’s okay to have </a:t>
            </a:r>
            <a:r>
              <a:rPr lang="en-US" sz="2000" dirty="0" err="1" smtClean="0"/>
              <a:t>GenEd</a:t>
            </a:r>
            <a:r>
              <a:rPr lang="en-US" sz="2000" dirty="0" smtClean="0"/>
              <a:t> electives on the TCR and Degree Audit</a:t>
            </a:r>
          </a:p>
          <a:p>
            <a:pPr marL="571500" indent="-571500" eaLnBrk="1" hangingPunct="1"/>
            <a:r>
              <a:rPr lang="en-US" sz="2600" dirty="0" smtClean="0"/>
              <a:t>Students submit a course description or syllabus with a “Course Description Review Form” to transferservicesforms@umbc.edu</a:t>
            </a:r>
          </a:p>
          <a:p>
            <a:pPr marL="966788" lvl="1" indent="-495300" eaLnBrk="1" hangingPunct="1"/>
            <a:r>
              <a:rPr lang="en-US" sz="2000" dirty="0" smtClean="0"/>
              <a:t>Biology, Chemistry, Computer Science, Engineering, Information Systems, Physics, Mathematics, and Sociology require a syllabus to evaluate coursework</a:t>
            </a:r>
          </a:p>
          <a:p>
            <a:pPr marL="966788" lvl="1" indent="-495300" eaLnBrk="1" hangingPunct="1"/>
            <a:r>
              <a:rPr lang="en-US" sz="2000" dirty="0" smtClean="0"/>
              <a:t>Students cannot request transferred coursework be re-evaluated for Writing Intensive</a:t>
            </a:r>
          </a:p>
          <a:p>
            <a:pPr marL="966788" lvl="1" indent="-495300" eaLnBrk="1" hangingPunct="1"/>
            <a:r>
              <a:rPr lang="en-US" sz="2000" dirty="0"/>
              <a:t>Test Credit cannot be </a:t>
            </a:r>
            <a:r>
              <a:rPr lang="en-US" sz="2000" dirty="0" smtClean="0"/>
              <a:t>re-evaluated</a:t>
            </a:r>
            <a:endParaRPr lang="en-US" sz="2000" dirty="0"/>
          </a:p>
          <a:p>
            <a:pPr marL="966788" lvl="1" indent="-495300" eaLnBrk="1" hangingPunct="1"/>
            <a:endParaRPr lang="en-US" sz="2000" dirty="0" smtClean="0"/>
          </a:p>
        </p:txBody>
      </p:sp>
    </p:spTree>
    <p:extLst>
      <p:ext uri="{BB962C8B-B14F-4D97-AF65-F5344CB8AC3E}">
        <p14:creationId xmlns:p14="http://schemas.microsoft.com/office/powerpoint/2010/main" val="22708148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 Public View</a:t>
            </a:r>
            <a:endParaRPr lang="en-US" dirty="0"/>
          </a:p>
        </p:txBody>
      </p:sp>
      <p:sp>
        <p:nvSpPr>
          <p:cNvPr id="3" name="Content Placeholder 2"/>
          <p:cNvSpPr>
            <a:spLocks noGrp="1"/>
          </p:cNvSpPr>
          <p:nvPr>
            <p:ph idx="1"/>
          </p:nvPr>
        </p:nvSpPr>
        <p:spPr/>
        <p:txBody>
          <a:bodyPr/>
          <a:lstStyle/>
          <a:p>
            <a:r>
              <a:rPr lang="en-US" dirty="0" smtClean="0"/>
              <a:t>Coming in December the public view will allow online access to our domestic articulation database  </a:t>
            </a:r>
          </a:p>
          <a:p>
            <a:r>
              <a:rPr lang="en-US" dirty="0" smtClean="0"/>
              <a:t>International and study abroad coursework are not included in the system</a:t>
            </a:r>
          </a:p>
          <a:p>
            <a:pPr marL="0" indent="0">
              <a:buNone/>
            </a:pPr>
            <a:r>
              <a:rPr lang="en-US" dirty="0" smtClean="0"/>
              <a:t> </a:t>
            </a:r>
            <a:endParaRPr lang="en-US" dirty="0"/>
          </a:p>
        </p:txBody>
      </p:sp>
    </p:spTree>
    <p:extLst>
      <p:ext uri="{BB962C8B-B14F-4D97-AF65-F5344CB8AC3E}">
        <p14:creationId xmlns:p14="http://schemas.microsoft.com/office/powerpoint/2010/main" val="22506942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TES Public </a:t>
            </a:r>
            <a:r>
              <a:rPr lang="en-US" dirty="0"/>
              <a:t>View</a:t>
            </a:r>
          </a:p>
        </p:txBody>
      </p:sp>
      <p:sp>
        <p:nvSpPr>
          <p:cNvPr id="5" name="Text Placeholder 4"/>
          <p:cNvSpPr>
            <a:spLocks noGrp="1"/>
          </p:cNvSpPr>
          <p:nvPr>
            <p:ph type="body" idx="1"/>
          </p:nvPr>
        </p:nvSpPr>
        <p:spPr/>
        <p:txBody>
          <a:bodyPr/>
          <a:lstStyle/>
          <a:p>
            <a:r>
              <a:rPr lang="en-US" dirty="0" smtClean="0"/>
              <a:t>Institution List</a:t>
            </a:r>
            <a:endParaRPr lang="en-US" dirty="0"/>
          </a:p>
        </p:txBody>
      </p:sp>
      <p:sp>
        <p:nvSpPr>
          <p:cNvPr id="6" name="Text Placeholder 5"/>
          <p:cNvSpPr>
            <a:spLocks noGrp="1"/>
          </p:cNvSpPr>
          <p:nvPr>
            <p:ph type="body" sz="quarter" idx="3"/>
          </p:nvPr>
        </p:nvSpPr>
        <p:spPr/>
        <p:txBody>
          <a:bodyPr/>
          <a:lstStyle/>
          <a:p>
            <a:r>
              <a:rPr lang="en-US" dirty="0" smtClean="0"/>
              <a:t>Articulation View</a:t>
            </a:r>
            <a:endParaRPr lang="en-US" dirty="0"/>
          </a:p>
        </p:txBody>
      </p:sp>
      <p:pic>
        <p:nvPicPr>
          <p:cNvPr id="9" name="Picture 2"/>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l="4489" t="9842" r="6165" b="24878"/>
          <a:stretch/>
        </p:blipFill>
        <p:spPr bwMode="auto">
          <a:xfrm>
            <a:off x="31429" y="2133600"/>
            <a:ext cx="4150046" cy="3810000"/>
          </a:xfrm>
          <a:prstGeom prst="rect">
            <a:avLst/>
          </a:prstGeom>
          <a:noFill/>
          <a:ln w="6350">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050" name="Picture 2"/>
          <p:cNvPicPr>
            <a:picLocks noGrp="1" noChangeAspect="1" noChangeArrowheads="1"/>
          </p:cNvPicPr>
          <p:nvPr>
            <p:ph sz="quarter" idx="14"/>
          </p:nvPr>
        </p:nvPicPr>
        <p:blipFill rotWithShape="1">
          <a:blip r:embed="rId3">
            <a:extLst>
              <a:ext uri="{28A0092B-C50C-407E-A947-70E740481C1C}">
                <a14:useLocalDpi xmlns:a14="http://schemas.microsoft.com/office/drawing/2010/main" val="0"/>
              </a:ext>
            </a:extLst>
          </a:blip>
          <a:srcRect l="3458" t="8832" r="4005" b="41810"/>
          <a:stretch/>
        </p:blipFill>
        <p:spPr bwMode="auto">
          <a:xfrm>
            <a:off x="4267200" y="2133600"/>
            <a:ext cx="4724400" cy="3810000"/>
          </a:xfrm>
          <a:prstGeom prst="rect">
            <a:avLst/>
          </a:prstGeom>
          <a:noFill/>
          <a:ln w="6350">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073573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 y="838200"/>
            <a:ext cx="9144000" cy="685800"/>
          </a:xfrm>
        </p:spPr>
        <p:txBody>
          <a:bodyPr>
            <a:noAutofit/>
          </a:bodyPr>
          <a:lstStyle/>
          <a:p>
            <a:r>
              <a:rPr lang="en-US" sz="4000" dirty="0" smtClean="0"/>
              <a:t>Transfer Credit:</a:t>
            </a:r>
            <a:br>
              <a:rPr lang="en-US" sz="4000" dirty="0" smtClean="0"/>
            </a:br>
            <a:r>
              <a:rPr lang="en-US" sz="4000" dirty="0" smtClean="0"/>
              <a:t>Verification of Transferability</a:t>
            </a:r>
            <a:endParaRPr lang="en-US" sz="4000" dirty="0"/>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752600"/>
            <a:ext cx="3619500" cy="482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5375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2F5897"/>
                </a:solidFill>
              </a:rPr>
              <a:t>Transfer Credit:</a:t>
            </a:r>
            <a:br>
              <a:rPr lang="en-US" sz="4000" dirty="0">
                <a:solidFill>
                  <a:srgbClr val="2F5897"/>
                </a:solidFill>
              </a:rPr>
            </a:br>
            <a:r>
              <a:rPr lang="en-US" sz="4000" dirty="0">
                <a:solidFill>
                  <a:srgbClr val="2F5897"/>
                </a:solidFill>
              </a:rPr>
              <a:t>Verification of Transferability</a:t>
            </a:r>
            <a:endParaRPr lang="en-US" dirty="0"/>
          </a:p>
        </p:txBody>
      </p:sp>
      <p:sp>
        <p:nvSpPr>
          <p:cNvPr id="3" name="Content Placeholder 2"/>
          <p:cNvSpPr>
            <a:spLocks noGrp="1"/>
          </p:cNvSpPr>
          <p:nvPr>
            <p:ph idx="1"/>
          </p:nvPr>
        </p:nvSpPr>
        <p:spPr/>
        <p:txBody>
          <a:bodyPr/>
          <a:lstStyle/>
          <a:p>
            <a:r>
              <a:rPr lang="en-US" dirty="0" smtClean="0"/>
              <a:t>VOTs are processed within 2 weeks of receipt</a:t>
            </a:r>
          </a:p>
          <a:p>
            <a:r>
              <a:rPr lang="en-US" dirty="0" smtClean="0"/>
              <a:t>Students must pick them up unless other arrangements have been made with Transfer Services</a:t>
            </a:r>
          </a:p>
          <a:p>
            <a:r>
              <a:rPr lang="en-US" dirty="0" smtClean="0"/>
              <a:t>Please advise students to submit the VOT at least 4 weeks before the start of the class to allow for further processing if required, e.g. course review</a:t>
            </a:r>
          </a:p>
          <a:p>
            <a:r>
              <a:rPr lang="en-US" dirty="0"/>
              <a:t>Please use the new form only </a:t>
            </a:r>
            <a:r>
              <a:rPr lang="en-US" dirty="0">
                <a:hlinkClick r:id="rId2"/>
              </a:rPr>
              <a:t>http://</a:t>
            </a:r>
            <a:r>
              <a:rPr lang="en-US" dirty="0" smtClean="0">
                <a:hlinkClick r:id="rId2"/>
              </a:rPr>
              <a:t>registrar.umbc.edu/files/2013/10/Verification-of-Transferability-092013.pdf</a:t>
            </a:r>
            <a:endParaRPr lang="en-US" dirty="0" smtClean="0"/>
          </a:p>
          <a:p>
            <a:endParaRPr lang="en-US" dirty="0"/>
          </a:p>
          <a:p>
            <a:pPr marL="0" indent="0">
              <a:buNone/>
            </a:pPr>
            <a:endParaRPr lang="en-US" b="1" dirty="0"/>
          </a:p>
        </p:txBody>
      </p:sp>
    </p:spTree>
    <p:extLst>
      <p:ext uri="{BB962C8B-B14F-4D97-AF65-F5344CB8AC3E}">
        <p14:creationId xmlns:p14="http://schemas.microsoft.com/office/powerpoint/2010/main" val="31329328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Abroad</a:t>
            </a:r>
            <a:endParaRPr lang="en-US" dirty="0"/>
          </a:p>
        </p:txBody>
      </p:sp>
      <p:sp>
        <p:nvSpPr>
          <p:cNvPr id="7" name="Content Placeholder 6"/>
          <p:cNvSpPr>
            <a:spLocks noGrp="1"/>
          </p:cNvSpPr>
          <p:nvPr>
            <p:ph idx="1"/>
          </p:nvPr>
        </p:nvSpPr>
        <p:spPr/>
        <p:txBody>
          <a:bodyPr>
            <a:normAutofit lnSpcReduction="10000"/>
          </a:bodyPr>
          <a:lstStyle/>
          <a:p>
            <a:r>
              <a:rPr lang="en-US" dirty="0" smtClean="0"/>
              <a:t>Study Abroad coursework is still posted in the TCR</a:t>
            </a:r>
          </a:p>
          <a:p>
            <a:r>
              <a:rPr lang="en-US" dirty="0" smtClean="0"/>
              <a:t>As of summer 2013 grades will no longer have a T at the end as they are under the UMBC grading basis</a:t>
            </a:r>
          </a:p>
          <a:p>
            <a:pPr lvl="1"/>
            <a:r>
              <a:rPr lang="en-US" dirty="0" smtClean="0"/>
              <a:t>Ex: a grade of A will not appear as AT</a:t>
            </a:r>
          </a:p>
          <a:p>
            <a:r>
              <a:rPr lang="en-US" dirty="0" smtClean="0"/>
              <a:t>Pluses (+) and minuses (-) will no longer be posted </a:t>
            </a:r>
          </a:p>
          <a:p>
            <a:r>
              <a:rPr lang="en-US" dirty="0" smtClean="0"/>
              <a:t>AWAY courses will always appear In Progress on the transcripts and Degree Audit</a:t>
            </a:r>
          </a:p>
          <a:p>
            <a:r>
              <a:rPr lang="en-US" dirty="0" smtClean="0"/>
              <a:t>The transcripts have a note explaining that coursework is posted under Transfer Credits at the top</a:t>
            </a:r>
          </a:p>
          <a:p>
            <a:r>
              <a:rPr lang="en-US" dirty="0" smtClean="0"/>
              <a:t>Grades of D, F, and I are now posted and will affect the GPA</a:t>
            </a:r>
            <a:endParaRPr lang="en-US" dirty="0"/>
          </a:p>
        </p:txBody>
      </p:sp>
    </p:spTree>
    <p:extLst>
      <p:ext uri="{BB962C8B-B14F-4D97-AF65-F5344CB8AC3E}">
        <p14:creationId xmlns:p14="http://schemas.microsoft.com/office/powerpoint/2010/main" val="28895551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t="48944" r="21293" b="11846"/>
          <a:stretch/>
        </p:blipFill>
        <p:spPr bwMode="auto">
          <a:xfrm>
            <a:off x="152400" y="228600"/>
            <a:ext cx="8603872"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9868" t="38325" r="11770" b="32193"/>
          <a:stretch/>
        </p:blipFill>
        <p:spPr bwMode="auto">
          <a:xfrm>
            <a:off x="304800" y="3733800"/>
            <a:ext cx="78486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2074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8490" y="570156"/>
            <a:ext cx="7756263" cy="939667"/>
          </a:xfrm>
        </p:spPr>
        <p:txBody>
          <a:bodyPr>
            <a:normAutofit fontScale="90000"/>
          </a:bodyPr>
          <a:lstStyle/>
          <a:p>
            <a:r>
              <a:rPr lang="en-US" sz="4400" dirty="0" smtClean="0"/>
              <a:t>Transfer Credit:</a:t>
            </a:r>
            <a:br>
              <a:rPr lang="en-US" sz="4400" dirty="0" smtClean="0"/>
            </a:br>
            <a:r>
              <a:rPr lang="en-US" sz="4400" dirty="0" smtClean="0"/>
              <a:t>Questions</a:t>
            </a:r>
          </a:p>
        </p:txBody>
      </p:sp>
      <p:sp>
        <p:nvSpPr>
          <p:cNvPr id="25603" name="Content Placeholder 2"/>
          <p:cNvSpPr>
            <a:spLocks noGrp="1"/>
          </p:cNvSpPr>
          <p:nvPr>
            <p:ph idx="1"/>
          </p:nvPr>
        </p:nvSpPr>
        <p:spPr/>
        <p:txBody>
          <a:bodyPr anchor="ctr"/>
          <a:lstStyle/>
          <a:p>
            <a:pPr marL="0" indent="0" algn="ctr">
              <a:buNone/>
            </a:pPr>
            <a:r>
              <a:rPr lang="en-US" sz="3600" dirty="0" smtClean="0"/>
              <a:t>If you have questions about Transfer Credit processes or policies, please submit an RT ticket to Transfer Services</a:t>
            </a:r>
          </a:p>
          <a:p>
            <a:pPr marL="457200" lvl="1" indent="0">
              <a:buNone/>
            </a:pPr>
            <a:r>
              <a:rPr lang="en-US" dirty="0" smtClean="0"/>
              <a:t/>
            </a:r>
            <a:br>
              <a:rPr lang="en-US" dirty="0" smtClean="0"/>
            </a:br>
            <a:endParaRPr lang="en-US" dirty="0" smtClean="0"/>
          </a:p>
        </p:txBody>
      </p:sp>
    </p:spTree>
    <p:extLst>
      <p:ext uri="{BB962C8B-B14F-4D97-AF65-F5344CB8AC3E}">
        <p14:creationId xmlns:p14="http://schemas.microsoft.com/office/powerpoint/2010/main" val="30579507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 Audit</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90982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Glossary</a:t>
            </a:r>
            <a:endParaRPr lang="en-US" dirty="0"/>
          </a:p>
        </p:txBody>
      </p:sp>
      <p:sp>
        <p:nvSpPr>
          <p:cNvPr id="3" name="Content Placeholder 2"/>
          <p:cNvSpPr>
            <a:spLocks noGrp="1"/>
          </p:cNvSpPr>
          <p:nvPr>
            <p:ph idx="1"/>
          </p:nvPr>
        </p:nvSpPr>
        <p:spPr/>
        <p:txBody>
          <a:bodyPr>
            <a:normAutofit lnSpcReduction="10000"/>
          </a:bodyPr>
          <a:lstStyle/>
          <a:p>
            <a:r>
              <a:rPr lang="en-US" dirty="0" smtClean="0"/>
              <a:t>TCR-Transfer Credit Report</a:t>
            </a:r>
          </a:p>
          <a:p>
            <a:r>
              <a:rPr lang="en-US" dirty="0" smtClean="0"/>
              <a:t>MHEC-Maryland Higher Education Commission</a:t>
            </a:r>
          </a:p>
          <a:p>
            <a:r>
              <a:rPr lang="en-US" dirty="0" smtClean="0"/>
              <a:t>USM-University System of Maryland</a:t>
            </a:r>
          </a:p>
          <a:p>
            <a:r>
              <a:rPr lang="en-US" dirty="0" smtClean="0"/>
              <a:t>VOT-Verification of Transferability</a:t>
            </a:r>
          </a:p>
          <a:p>
            <a:r>
              <a:rPr lang="en-US" dirty="0" smtClean="0"/>
              <a:t>TES-Transfer Evaluation System (course review system/articulation database)</a:t>
            </a:r>
          </a:p>
          <a:p>
            <a:r>
              <a:rPr lang="en-US" dirty="0" smtClean="0"/>
              <a:t>ARTSYS-The articulation system for MD colleges and universities</a:t>
            </a:r>
          </a:p>
          <a:p>
            <a:r>
              <a:rPr lang="en-US" dirty="0" smtClean="0"/>
              <a:t>Initial term of enrollment/Point of transfer- First term of active enrollment at UMBC</a:t>
            </a:r>
          </a:p>
          <a:p>
            <a:r>
              <a:rPr lang="en-US" dirty="0" err="1" smtClean="0"/>
              <a:t>GenEd</a:t>
            </a:r>
            <a:r>
              <a:rPr lang="en-US" dirty="0" smtClean="0"/>
              <a:t>-General Education requirements</a:t>
            </a:r>
          </a:p>
          <a:p>
            <a:endParaRPr lang="en-US" dirty="0"/>
          </a:p>
        </p:txBody>
      </p:sp>
    </p:spTree>
    <p:extLst>
      <p:ext uri="{BB962C8B-B14F-4D97-AF65-F5344CB8AC3E}">
        <p14:creationId xmlns:p14="http://schemas.microsoft.com/office/powerpoint/2010/main" val="6269220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900" dirty="0" smtClean="0"/>
              <a:t>Degree Audit:</a:t>
            </a:r>
            <a:br>
              <a:rPr lang="en-US" sz="4900" dirty="0" smtClean="0"/>
            </a:br>
            <a:r>
              <a:rPr lang="en-US" sz="4400" dirty="0" smtClean="0"/>
              <a:t>Mechanics of the Audit</a:t>
            </a:r>
            <a:endParaRPr lang="en-US" sz="4900" dirty="0"/>
          </a:p>
        </p:txBody>
      </p:sp>
      <p:sp>
        <p:nvSpPr>
          <p:cNvPr id="2" name="Content Placeholder 1"/>
          <p:cNvSpPr>
            <a:spLocks noGrp="1"/>
          </p:cNvSpPr>
          <p:nvPr>
            <p:ph idx="1"/>
          </p:nvPr>
        </p:nvSpPr>
        <p:spPr/>
        <p:txBody>
          <a:bodyPr>
            <a:normAutofit/>
          </a:bodyPr>
          <a:lstStyle/>
          <a:p>
            <a:r>
              <a:rPr lang="en-US" dirty="0"/>
              <a:t>Degree Audit is an advisement tool that helps students track their progress towards graduation.</a:t>
            </a:r>
          </a:p>
          <a:p>
            <a:pPr lvl="1"/>
            <a:r>
              <a:rPr lang="en-US" dirty="0"/>
              <a:t>UMBC Requirements</a:t>
            </a:r>
          </a:p>
          <a:p>
            <a:pPr lvl="2"/>
            <a:r>
              <a:rPr lang="en-US" dirty="0"/>
              <a:t>120 academic credits, GPA, 45 upper-level credits…</a:t>
            </a:r>
          </a:p>
          <a:p>
            <a:pPr lvl="1"/>
            <a:r>
              <a:rPr lang="en-US" dirty="0"/>
              <a:t>General Education Requirements</a:t>
            </a:r>
          </a:p>
          <a:p>
            <a:pPr lvl="2"/>
            <a:r>
              <a:rPr lang="en-US" dirty="0"/>
              <a:t>AH, SS, Mathematics…</a:t>
            </a:r>
          </a:p>
          <a:p>
            <a:pPr lvl="1"/>
            <a:r>
              <a:rPr lang="en-US" dirty="0"/>
              <a:t>Major(s), minor(s), and certificate(s) requirements</a:t>
            </a:r>
          </a:p>
          <a:p>
            <a:pPr lvl="2"/>
            <a:r>
              <a:rPr lang="en-US" dirty="0"/>
              <a:t>If </a:t>
            </a:r>
            <a:r>
              <a:rPr lang="en-US" dirty="0" smtClean="0"/>
              <a:t>incorrect, </a:t>
            </a:r>
            <a:r>
              <a:rPr lang="en-US" dirty="0"/>
              <a:t>please </a:t>
            </a:r>
            <a:r>
              <a:rPr lang="en-US" dirty="0" smtClean="0"/>
              <a:t>have the student submit </a:t>
            </a:r>
            <a:r>
              <a:rPr lang="en-US" dirty="0"/>
              <a:t>a Declaration of Major Form to the Registrar’s Office</a:t>
            </a:r>
          </a:p>
          <a:p>
            <a:r>
              <a:rPr lang="en-US" dirty="0"/>
              <a:t>Review </a:t>
            </a:r>
            <a:r>
              <a:rPr lang="en-US" dirty="0" smtClean="0"/>
              <a:t>the </a:t>
            </a:r>
            <a:r>
              <a:rPr lang="en-US" dirty="0"/>
              <a:t>audit with your </a:t>
            </a:r>
            <a:r>
              <a:rPr lang="en-US" dirty="0" smtClean="0"/>
              <a:t>advisee</a:t>
            </a:r>
            <a:endParaRPr lang="en-US" dirty="0"/>
          </a:p>
          <a:p>
            <a:pPr lvl="1"/>
            <a:r>
              <a:rPr lang="en-US" dirty="0"/>
              <a:t>During </a:t>
            </a:r>
            <a:r>
              <a:rPr lang="en-US" dirty="0" smtClean="0"/>
              <a:t>registration advising</a:t>
            </a:r>
            <a:endParaRPr lang="en-US" dirty="0"/>
          </a:p>
          <a:p>
            <a:pPr lvl="1"/>
            <a:r>
              <a:rPr lang="en-US" dirty="0"/>
              <a:t>Regular advising sessions</a:t>
            </a:r>
          </a:p>
          <a:p>
            <a:pPr lvl="1"/>
            <a:r>
              <a:rPr lang="en-US" dirty="0" smtClean="0"/>
              <a:t>After exception/substitution requests are completed</a:t>
            </a:r>
            <a:endParaRPr lang="en-US" dirty="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1600200" y="0"/>
            <a:ext cx="5871018" cy="6858000"/>
          </a:xfrm>
          <a:prstGeom prst="rect">
            <a:avLst/>
          </a:prstGeom>
          <a:noFill/>
          <a:ln w="9525">
            <a:noFill/>
            <a:miter lim="800000"/>
            <a:headEnd/>
            <a:tailEnd/>
          </a:ln>
        </p:spPr>
      </p:pic>
    </p:spTree>
    <p:extLst>
      <p:ext uri="{BB962C8B-B14F-4D97-AF65-F5344CB8AC3E}">
        <p14:creationId xmlns:p14="http://schemas.microsoft.com/office/powerpoint/2010/main" val="34515125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900" dirty="0" smtClean="0"/>
              <a:t>Degree Audit:</a:t>
            </a:r>
            <a:br>
              <a:rPr lang="en-US" sz="4900" dirty="0" smtClean="0"/>
            </a:br>
            <a:r>
              <a:rPr lang="en-US" sz="4900" dirty="0" smtClean="0"/>
              <a:t>Mechanics of the Audit</a:t>
            </a:r>
            <a:endParaRPr lang="en-US" sz="4900" dirty="0"/>
          </a:p>
        </p:txBody>
      </p:sp>
      <p:sp>
        <p:nvSpPr>
          <p:cNvPr id="3" name="Content Placeholder 2"/>
          <p:cNvSpPr>
            <a:spLocks noGrp="1"/>
          </p:cNvSpPr>
          <p:nvPr>
            <p:ph idx="1"/>
          </p:nvPr>
        </p:nvSpPr>
        <p:spPr/>
        <p:txBody>
          <a:bodyPr>
            <a:normAutofit lnSpcReduction="10000"/>
          </a:bodyPr>
          <a:lstStyle/>
          <a:p>
            <a:r>
              <a:rPr lang="en-US" dirty="0" smtClean="0"/>
              <a:t>120 Academic Credits – Stops counting once a student reaches required credit amount</a:t>
            </a:r>
          </a:p>
          <a:p>
            <a:pPr lvl="1"/>
            <a:r>
              <a:rPr lang="en-US" dirty="0" smtClean="0"/>
              <a:t>If a student is a dual degree student, they can submit a ticket via RT requesting 150 Academic Credits displays on their audit instead</a:t>
            </a:r>
          </a:p>
          <a:p>
            <a:pPr lvl="1"/>
            <a:r>
              <a:rPr lang="en-US" dirty="0" smtClean="0"/>
              <a:t>Students earning both a B.A. and a B.S. must follow the </a:t>
            </a:r>
            <a:r>
              <a:rPr lang="en-US" dirty="0" err="1" smtClean="0"/>
              <a:t>GenEd</a:t>
            </a:r>
            <a:r>
              <a:rPr lang="en-US" dirty="0" smtClean="0"/>
              <a:t> requirements of the primary degree</a:t>
            </a:r>
            <a:endParaRPr lang="en-US" dirty="0"/>
          </a:p>
          <a:p>
            <a:pPr marL="457200" lvl="1" indent="0">
              <a:buNone/>
            </a:pPr>
            <a:endParaRPr lang="en-US" dirty="0" smtClean="0"/>
          </a:p>
          <a:p>
            <a:r>
              <a:rPr lang="en-US" dirty="0" smtClean="0"/>
              <a:t>Alphabetical Order – Courses populate in alphabetical order. Sometimes adjustments are needed</a:t>
            </a:r>
          </a:p>
          <a:p>
            <a:endParaRPr lang="en-US" dirty="0" smtClean="0"/>
          </a:p>
          <a:p>
            <a:r>
              <a:rPr lang="en-US" dirty="0" smtClean="0"/>
              <a:t>Cross-listed and FYS – Degree Audit reads these as a match</a:t>
            </a:r>
          </a:p>
          <a:p>
            <a:pPr lvl="1"/>
            <a:r>
              <a:rPr lang="en-US" dirty="0" smtClean="0"/>
              <a:t>Manual adjustments can be made if necessary</a:t>
            </a:r>
            <a:endParaRPr lang="en-US" dirty="0"/>
          </a:p>
        </p:txBody>
      </p:sp>
    </p:spTree>
    <p:extLst>
      <p:ext uri="{BB962C8B-B14F-4D97-AF65-F5344CB8AC3E}">
        <p14:creationId xmlns:p14="http://schemas.microsoft.com/office/powerpoint/2010/main" val="2407215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900" dirty="0" smtClean="0"/>
              <a:t>Degree Audit:</a:t>
            </a:r>
            <a:r>
              <a:rPr lang="en-US" dirty="0" smtClean="0"/>
              <a:t/>
            </a:r>
            <a:br>
              <a:rPr lang="en-US" dirty="0" smtClean="0"/>
            </a:br>
            <a:r>
              <a:rPr lang="en-US" sz="4400" dirty="0" smtClean="0"/>
              <a:t>Mechanics of the Audit</a:t>
            </a:r>
            <a:endParaRPr lang="en-US" sz="4400" dirty="0"/>
          </a:p>
        </p:txBody>
      </p:sp>
      <p:sp>
        <p:nvSpPr>
          <p:cNvPr id="2" name="Content Placeholder 1"/>
          <p:cNvSpPr>
            <a:spLocks noGrp="1"/>
          </p:cNvSpPr>
          <p:nvPr>
            <p:ph idx="1"/>
          </p:nvPr>
        </p:nvSpPr>
        <p:spPr/>
        <p:txBody>
          <a:bodyPr/>
          <a:lstStyle/>
          <a:p>
            <a:r>
              <a:rPr lang="en-US" dirty="0" smtClean="0"/>
              <a:t>Repeated Courses </a:t>
            </a:r>
          </a:p>
          <a:p>
            <a:pPr lvl="1"/>
            <a:r>
              <a:rPr lang="en-US" altLang="en-US" dirty="0" smtClean="0">
                <a:ea typeface="ＭＳ Ｐゴシック" pitchFamily="34" charset="-128"/>
              </a:rPr>
              <a:t>If </a:t>
            </a:r>
            <a:r>
              <a:rPr lang="en-US" altLang="en-US" dirty="0">
                <a:ea typeface="ＭＳ Ｐゴシック" pitchFamily="34" charset="-128"/>
              </a:rPr>
              <a:t>course is normally not repeatable, both graded and in-progress coursework will appear in the audit.</a:t>
            </a:r>
          </a:p>
          <a:p>
            <a:pPr lvl="1"/>
            <a:r>
              <a:rPr lang="en-US" altLang="en-US" dirty="0">
                <a:ea typeface="ＭＳ Ｐゴシック" pitchFamily="34" charset="-128"/>
              </a:rPr>
              <a:t>Once in-progress coursework is graded, the lowest grade will be excluded.</a:t>
            </a:r>
          </a:p>
          <a:p>
            <a:pPr lvl="1"/>
            <a:r>
              <a:rPr lang="en-US" dirty="0" smtClean="0"/>
              <a:t>Be careful when assisting students with their requirements not to include in-progress repeated courses in their totals</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Degree Audit:</a:t>
            </a:r>
            <a:br>
              <a:rPr lang="en-US" dirty="0" smtClean="0"/>
            </a:br>
            <a:r>
              <a:rPr lang="en-US" sz="4900" dirty="0" smtClean="0"/>
              <a:t>Exceptions and Substitutions</a:t>
            </a:r>
            <a:endParaRPr lang="en-US" sz="4900" dirty="0"/>
          </a:p>
        </p:txBody>
      </p:sp>
      <p:sp>
        <p:nvSpPr>
          <p:cNvPr id="3" name="Content Placeholder 2"/>
          <p:cNvSpPr>
            <a:spLocks noGrp="1"/>
          </p:cNvSpPr>
          <p:nvPr>
            <p:ph idx="1"/>
          </p:nvPr>
        </p:nvSpPr>
        <p:spPr/>
        <p:txBody>
          <a:bodyPr>
            <a:normAutofit/>
          </a:bodyPr>
          <a:lstStyle/>
          <a:p>
            <a:r>
              <a:rPr lang="en-US" dirty="0" smtClean="0"/>
              <a:t>Advisors may request Degree Audit exceptions and substitutions for Major, Minor, or Certificate Requirements only</a:t>
            </a:r>
          </a:p>
          <a:p>
            <a:pPr lvl="1"/>
            <a:r>
              <a:rPr lang="en-US" dirty="0" smtClean="0"/>
              <a:t>UMBC Graduation or General Education Requirements must be petitioned to the Office for Undergraduate Education</a:t>
            </a:r>
          </a:p>
          <a:p>
            <a:pPr lvl="1"/>
            <a:r>
              <a:rPr lang="en-US" dirty="0" smtClean="0"/>
              <a:t>Any student who requests a Major, Minor, or Certificate exception or substitution will be directed back to the department for verification</a:t>
            </a:r>
          </a:p>
          <a:p>
            <a:r>
              <a:rPr lang="en-US" dirty="0" smtClean="0"/>
              <a:t>Substitutions, exceptions, and waivers will appear with notes</a:t>
            </a:r>
          </a:p>
          <a:p>
            <a:endParaRPr lang="en-US" dirty="0" smtClean="0"/>
          </a:p>
          <a:p>
            <a:pPr lvl="1"/>
            <a:endParaRPr lang="en-US" dirty="0" smtClean="0"/>
          </a:p>
        </p:txBody>
      </p:sp>
      <p:grpSp>
        <p:nvGrpSpPr>
          <p:cNvPr id="4" name="Group 4"/>
          <p:cNvGrpSpPr>
            <a:grpSpLocks/>
          </p:cNvGrpSpPr>
          <p:nvPr/>
        </p:nvGrpSpPr>
        <p:grpSpPr bwMode="auto">
          <a:xfrm>
            <a:off x="568325" y="4724400"/>
            <a:ext cx="7777163" cy="1685925"/>
            <a:chOff x="568171" y="4172505"/>
            <a:chExt cx="7776839" cy="2238236"/>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171" y="4172505"/>
              <a:ext cx="7776839" cy="223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990" y="5499825"/>
              <a:ext cx="738622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600899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Degree Audit:</a:t>
            </a:r>
            <a:br>
              <a:rPr lang="en-US" dirty="0" smtClean="0"/>
            </a:br>
            <a:r>
              <a:rPr lang="en-US" sz="4900" dirty="0" smtClean="0"/>
              <a:t>Exceptions and Substitutions</a:t>
            </a:r>
            <a:endParaRPr lang="en-US" dirty="0"/>
          </a:p>
        </p:txBody>
      </p:sp>
      <p:sp>
        <p:nvSpPr>
          <p:cNvPr id="3" name="Content Placeholder 2"/>
          <p:cNvSpPr>
            <a:spLocks noGrp="1"/>
          </p:cNvSpPr>
          <p:nvPr>
            <p:ph idx="1"/>
          </p:nvPr>
        </p:nvSpPr>
        <p:spPr/>
        <p:txBody>
          <a:bodyPr>
            <a:normAutofit/>
          </a:bodyPr>
          <a:lstStyle/>
          <a:p>
            <a:r>
              <a:rPr lang="en-US" dirty="0"/>
              <a:t>Please submit all exception/substitution requests via the RT Ticketing System. Including the following information:</a:t>
            </a:r>
          </a:p>
          <a:p>
            <a:pPr lvl="1"/>
            <a:r>
              <a:rPr lang="en-US" dirty="0"/>
              <a:t>Student’s Name</a:t>
            </a:r>
          </a:p>
          <a:p>
            <a:pPr lvl="1"/>
            <a:r>
              <a:rPr lang="en-US" dirty="0"/>
              <a:t>Student’s Campus ID </a:t>
            </a:r>
            <a:r>
              <a:rPr lang="en-US" dirty="0" smtClean="0"/>
              <a:t>or </a:t>
            </a:r>
            <a:r>
              <a:rPr lang="en-US" dirty="0" err="1" smtClean="0"/>
              <a:t>Empl</a:t>
            </a:r>
            <a:r>
              <a:rPr lang="en-US" dirty="0" smtClean="0"/>
              <a:t> ID</a:t>
            </a:r>
            <a:endParaRPr lang="en-US" dirty="0"/>
          </a:p>
          <a:p>
            <a:pPr lvl="1"/>
            <a:r>
              <a:rPr lang="en-US" dirty="0"/>
              <a:t>The specific Major, Minor, or Certificate Requirement</a:t>
            </a:r>
          </a:p>
          <a:p>
            <a:pPr lvl="1"/>
            <a:r>
              <a:rPr lang="en-US" dirty="0"/>
              <a:t>The specific course that is being </a:t>
            </a:r>
            <a:r>
              <a:rPr lang="en-US" dirty="0" smtClean="0"/>
              <a:t>substituted</a:t>
            </a:r>
            <a:endParaRPr lang="en-US" dirty="0"/>
          </a:p>
          <a:p>
            <a:endParaRPr lang="en-US" dirty="0"/>
          </a:p>
        </p:txBody>
      </p:sp>
    </p:spTree>
    <p:extLst>
      <p:ext uri="{BB962C8B-B14F-4D97-AF65-F5344CB8AC3E}">
        <p14:creationId xmlns:p14="http://schemas.microsoft.com/office/powerpoint/2010/main" val="3752070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Degree Audit:</a:t>
            </a:r>
            <a:br>
              <a:rPr lang="en-US" dirty="0" smtClean="0"/>
            </a:br>
            <a:r>
              <a:rPr lang="en-US" sz="4900" dirty="0" smtClean="0"/>
              <a:t>Reviewing Audits</a:t>
            </a:r>
            <a:endParaRPr lang="en-US" sz="4900" dirty="0"/>
          </a:p>
        </p:txBody>
      </p:sp>
      <p:sp>
        <p:nvSpPr>
          <p:cNvPr id="3" name="Content Placeholder 2"/>
          <p:cNvSpPr>
            <a:spLocks noGrp="1"/>
          </p:cNvSpPr>
          <p:nvPr>
            <p:ph idx="1"/>
          </p:nvPr>
        </p:nvSpPr>
        <p:spPr/>
        <p:txBody>
          <a:bodyPr>
            <a:normAutofit/>
          </a:bodyPr>
          <a:lstStyle/>
          <a:p>
            <a:r>
              <a:rPr lang="en-US" dirty="0"/>
              <a:t>Degree Audit serves as a summary of a student’s record. If information is incorrect:</a:t>
            </a:r>
          </a:p>
          <a:p>
            <a:pPr lvl="1"/>
            <a:r>
              <a:rPr lang="en-US" dirty="0"/>
              <a:t>Incorrect Major, Minor, or Certificate – Contact the Records Team</a:t>
            </a:r>
          </a:p>
          <a:p>
            <a:pPr lvl="1"/>
            <a:r>
              <a:rPr lang="en-US" dirty="0"/>
              <a:t>Missing/Incorrect Transfer Credit – Contact Transfer Services</a:t>
            </a:r>
          </a:p>
          <a:p>
            <a:r>
              <a:rPr lang="en-US" dirty="0" smtClean="0"/>
              <a:t>Major, Minor, and Certificate Degree Audits should be reviewed by the academic departments once a year.</a:t>
            </a:r>
          </a:p>
          <a:p>
            <a:pPr lvl="1"/>
            <a:r>
              <a:rPr lang="en-US" dirty="0" smtClean="0"/>
              <a:t>Any changes to the audit (adding a course to the audit) can be submitted by a designated representative from your department to Degree Audit.</a:t>
            </a:r>
          </a:p>
          <a:p>
            <a:pPr lvl="1"/>
            <a:r>
              <a:rPr lang="en-US" dirty="0" smtClean="0"/>
              <a:t>Any changes or updates to your department’s audit plan should be discussed with Jennifer Volpe</a:t>
            </a:r>
            <a:endParaRPr lang="en-US" dirty="0">
              <a:solidFill>
                <a:schemeClr val="tx1"/>
              </a:solidFill>
            </a:endParaRPr>
          </a:p>
        </p:txBody>
      </p:sp>
    </p:spTree>
    <p:extLst>
      <p:ext uri="{BB962C8B-B14F-4D97-AF65-F5344CB8AC3E}">
        <p14:creationId xmlns:p14="http://schemas.microsoft.com/office/powerpoint/2010/main" val="156146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 Audit:</a:t>
            </a:r>
            <a:br>
              <a:rPr lang="en-US" dirty="0" smtClean="0"/>
            </a:br>
            <a:r>
              <a:rPr lang="en-US" dirty="0" smtClean="0"/>
              <a:t>Additional Codes</a:t>
            </a:r>
            <a:endParaRPr lang="en-US" dirty="0"/>
          </a:p>
        </p:txBody>
      </p:sp>
      <p:pic>
        <p:nvPicPr>
          <p:cNvPr id="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b="31054"/>
          <a:stretch/>
        </p:blipFill>
        <p:spPr bwMode="auto">
          <a:xfrm>
            <a:off x="1371600" y="1676400"/>
            <a:ext cx="5952322" cy="4476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6420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8490" y="570156"/>
            <a:ext cx="7756263" cy="939667"/>
          </a:xfrm>
        </p:spPr>
        <p:txBody>
          <a:bodyPr>
            <a:normAutofit fontScale="90000"/>
          </a:bodyPr>
          <a:lstStyle/>
          <a:p>
            <a:r>
              <a:rPr lang="en-US" sz="4900" dirty="0" smtClean="0"/>
              <a:t>Degree Audit:</a:t>
            </a:r>
            <a:br>
              <a:rPr lang="en-US" sz="4900" dirty="0" smtClean="0"/>
            </a:br>
            <a:r>
              <a:rPr lang="en-US" sz="4400" dirty="0" smtClean="0"/>
              <a:t>Questions</a:t>
            </a:r>
          </a:p>
        </p:txBody>
      </p:sp>
      <p:sp>
        <p:nvSpPr>
          <p:cNvPr id="25603" name="Content Placeholder 2"/>
          <p:cNvSpPr>
            <a:spLocks noGrp="1"/>
          </p:cNvSpPr>
          <p:nvPr>
            <p:ph idx="1"/>
          </p:nvPr>
        </p:nvSpPr>
        <p:spPr>
          <a:xfrm>
            <a:off x="457200" y="1600200"/>
            <a:ext cx="8229600" cy="4525963"/>
          </a:xfrm>
        </p:spPr>
        <p:txBody>
          <a:bodyPr/>
          <a:lstStyle/>
          <a:p>
            <a:pPr marL="0" lvl="0" indent="0" algn="ctr">
              <a:buNone/>
            </a:pPr>
            <a:r>
              <a:rPr lang="en-US" sz="3600" dirty="0">
                <a:solidFill>
                  <a:prstClr val="black">
                    <a:lumMod val="50000"/>
                    <a:lumOff val="50000"/>
                  </a:prstClr>
                </a:solidFill>
              </a:rPr>
              <a:t>If you have questions about </a:t>
            </a:r>
            <a:r>
              <a:rPr lang="en-US" sz="3600" dirty="0" smtClean="0">
                <a:solidFill>
                  <a:prstClr val="black">
                    <a:lumMod val="50000"/>
                    <a:lumOff val="50000"/>
                  </a:prstClr>
                </a:solidFill>
              </a:rPr>
              <a:t>Degree Audit </a:t>
            </a:r>
            <a:r>
              <a:rPr lang="en-US" sz="3600" dirty="0">
                <a:solidFill>
                  <a:prstClr val="black">
                    <a:lumMod val="50000"/>
                    <a:lumOff val="50000"/>
                  </a:prstClr>
                </a:solidFill>
              </a:rPr>
              <a:t>processes or policies, please submit an RT ticket to </a:t>
            </a:r>
            <a:r>
              <a:rPr lang="en-US" sz="3600" dirty="0" smtClean="0">
                <a:solidFill>
                  <a:prstClr val="black">
                    <a:lumMod val="50000"/>
                    <a:lumOff val="50000"/>
                  </a:prstClr>
                </a:solidFill>
              </a:rPr>
              <a:t>Degree Audit</a:t>
            </a:r>
            <a:r>
              <a:rPr lang="en-US" dirty="0" smtClean="0"/>
              <a:t/>
            </a:r>
            <a:br>
              <a:rPr lang="en-US" dirty="0" smtClean="0"/>
            </a:br>
            <a:endParaRPr lang="en-US" dirty="0" smtClean="0"/>
          </a:p>
        </p:txBody>
      </p:sp>
    </p:spTree>
    <p:extLst>
      <p:ext uri="{BB962C8B-B14F-4D97-AF65-F5344CB8AC3E}">
        <p14:creationId xmlns:p14="http://schemas.microsoft.com/office/powerpoint/2010/main" val="40330839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Graduation</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23363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a:t>
            </a:r>
            <a:endParaRPr lang="en-US" dirty="0"/>
          </a:p>
        </p:txBody>
      </p:sp>
      <p:sp>
        <p:nvSpPr>
          <p:cNvPr id="3" name="Content Placeholder 2"/>
          <p:cNvSpPr>
            <a:spLocks noGrp="1"/>
          </p:cNvSpPr>
          <p:nvPr>
            <p:ph idx="1"/>
          </p:nvPr>
        </p:nvSpPr>
        <p:spPr/>
        <p:txBody>
          <a:bodyPr>
            <a:normAutofit/>
          </a:bodyPr>
          <a:lstStyle/>
          <a:p>
            <a:r>
              <a:rPr lang="en-US" dirty="0" smtClean="0"/>
              <a:t>Transfer Evaluation System (TES)</a:t>
            </a:r>
          </a:p>
          <a:p>
            <a:pPr lvl="1"/>
            <a:r>
              <a:rPr lang="en-US" dirty="0" smtClean="0"/>
              <a:t>TES is the new articulation system that allows for public access to our transfer rules and the online submission and review of course descriptions.</a:t>
            </a:r>
          </a:p>
          <a:p>
            <a:pPr lvl="1"/>
            <a:r>
              <a:rPr lang="en-US" dirty="0" smtClean="0"/>
              <a:t>Public View should be available before December 1st</a:t>
            </a:r>
          </a:p>
          <a:p>
            <a:pPr lvl="1"/>
            <a:r>
              <a:rPr lang="en-US" dirty="0" smtClean="0"/>
              <a:t>For more information about TES please go </a:t>
            </a:r>
            <a:r>
              <a:rPr lang="en-US" dirty="0"/>
              <a:t>to </a:t>
            </a:r>
            <a:r>
              <a:rPr lang="en-US" dirty="0">
                <a:hlinkClick r:id="rId2"/>
              </a:rPr>
              <a:t>http://</a:t>
            </a:r>
            <a:r>
              <a:rPr lang="en-US" dirty="0" smtClean="0">
                <a:hlinkClick r:id="rId2"/>
              </a:rPr>
              <a:t>www.collegesource.com/solutions/tes</a:t>
            </a:r>
            <a:endParaRPr lang="en-US" dirty="0" smtClean="0"/>
          </a:p>
          <a:p>
            <a:r>
              <a:rPr lang="en-US" dirty="0" smtClean="0"/>
              <a:t>ARTSYS</a:t>
            </a:r>
          </a:p>
          <a:p>
            <a:pPr lvl="1"/>
            <a:r>
              <a:rPr lang="en-US" dirty="0" smtClean="0"/>
              <a:t>ARTSYS has a new look </a:t>
            </a:r>
            <a:r>
              <a:rPr lang="en-US" dirty="0" smtClean="0">
                <a:hlinkClick r:id="rId3"/>
              </a:rPr>
              <a:t>http</a:t>
            </a:r>
            <a:r>
              <a:rPr lang="en-US" dirty="0">
                <a:hlinkClick r:id="rId3"/>
              </a:rPr>
              <a:t>://artsys.usmd.edu</a:t>
            </a:r>
            <a:r>
              <a:rPr lang="en-US" dirty="0" smtClean="0">
                <a:hlinkClick r:id="rId3"/>
              </a:rPr>
              <a:t>/</a:t>
            </a:r>
            <a:endParaRPr lang="en-US" dirty="0" smtClean="0"/>
          </a:p>
          <a:p>
            <a:pPr lvl="1"/>
            <a:r>
              <a:rPr lang="en-US" dirty="0" smtClean="0"/>
              <a:t>We are now in the process of updating Recommended Transfer Programs (RTPs).  Please contact Stephanie Anderson for assistance.  These are due before November 21st</a:t>
            </a:r>
          </a:p>
        </p:txBody>
      </p:sp>
    </p:spTree>
    <p:extLst>
      <p:ext uri="{BB962C8B-B14F-4D97-AF65-F5344CB8AC3E}">
        <p14:creationId xmlns:p14="http://schemas.microsoft.com/office/powerpoint/2010/main" val="32840890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900" dirty="0" smtClean="0"/>
              <a:t>Graduation:</a:t>
            </a:r>
            <a:br>
              <a:rPr lang="en-US" sz="4900" dirty="0" smtClean="0"/>
            </a:br>
            <a:r>
              <a:rPr lang="en-US" sz="4400" dirty="0" smtClean="0"/>
              <a:t>Phase One - Applications</a:t>
            </a:r>
            <a:endParaRPr lang="en-US" sz="4400" dirty="0"/>
          </a:p>
        </p:txBody>
      </p:sp>
      <p:sp>
        <p:nvSpPr>
          <p:cNvPr id="2" name="Content Placeholder 1"/>
          <p:cNvSpPr>
            <a:spLocks noGrp="1"/>
          </p:cNvSpPr>
          <p:nvPr>
            <p:ph idx="1"/>
          </p:nvPr>
        </p:nvSpPr>
        <p:spPr/>
        <p:txBody>
          <a:bodyPr>
            <a:normAutofit/>
          </a:bodyPr>
          <a:lstStyle/>
          <a:p>
            <a:pPr lvl="0"/>
            <a:r>
              <a:rPr lang="en-US" dirty="0"/>
              <a:t>All students who have 90 credits or more are notified by email to apply for graduation. The email is sent twice: after application is opened and a week before the deadline.</a:t>
            </a:r>
          </a:p>
          <a:p>
            <a:pPr lvl="0"/>
            <a:r>
              <a:rPr lang="en-US" sz="2200" dirty="0"/>
              <a:t>The email informs the students to:</a:t>
            </a:r>
          </a:p>
          <a:p>
            <a:pPr lvl="1"/>
            <a:r>
              <a:rPr lang="en-US" dirty="0" smtClean="0"/>
              <a:t>Contact their department advisor(s) to verify:</a:t>
            </a:r>
          </a:p>
          <a:p>
            <a:pPr lvl="2"/>
            <a:r>
              <a:rPr lang="en-US" dirty="0" smtClean="0"/>
              <a:t>Major, Minor, and/or Certificate Requirement completion</a:t>
            </a:r>
          </a:p>
          <a:p>
            <a:pPr lvl="1"/>
            <a:r>
              <a:rPr lang="en-US" dirty="0" smtClean="0"/>
              <a:t>Review their Degree Audit to verify:</a:t>
            </a:r>
          </a:p>
          <a:p>
            <a:pPr lvl="2"/>
            <a:r>
              <a:rPr lang="en-US" dirty="0" smtClean="0"/>
              <a:t>General Education Requirement completion</a:t>
            </a:r>
          </a:p>
          <a:p>
            <a:pPr lvl="2"/>
            <a:r>
              <a:rPr lang="en-US" dirty="0" smtClean="0"/>
              <a:t>Correct Major, Minor, and/or Certificate is listed on their record</a:t>
            </a:r>
          </a:p>
          <a:p>
            <a:pPr lvl="3"/>
            <a:r>
              <a:rPr lang="en-US" dirty="0" smtClean="0"/>
              <a:t>If not, they will need to contact the Registrar’s Office and complete a Change of Major form</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Graduation:</a:t>
            </a:r>
            <a:br>
              <a:rPr lang="en-US" dirty="0" smtClean="0"/>
            </a:br>
            <a:r>
              <a:rPr lang="en-US" sz="4900" dirty="0" smtClean="0"/>
              <a:t>Phase One - Applications</a:t>
            </a:r>
            <a:endParaRPr lang="en-US" sz="4900" dirty="0"/>
          </a:p>
        </p:txBody>
      </p:sp>
      <p:sp>
        <p:nvSpPr>
          <p:cNvPr id="3" name="Content Placeholder 2"/>
          <p:cNvSpPr>
            <a:spLocks noGrp="1"/>
          </p:cNvSpPr>
          <p:nvPr>
            <p:ph idx="1"/>
          </p:nvPr>
        </p:nvSpPr>
        <p:spPr/>
        <p:txBody>
          <a:bodyPr>
            <a:normAutofit/>
          </a:bodyPr>
          <a:lstStyle/>
          <a:p>
            <a:r>
              <a:rPr lang="en-US" dirty="0" smtClean="0"/>
              <a:t>Students who have earned 90 or more credits may file a formal online application</a:t>
            </a:r>
          </a:p>
          <a:p>
            <a:pPr lvl="1"/>
            <a:r>
              <a:rPr lang="en-US" dirty="0" err="1" smtClean="0"/>
              <a:t>myUMBC</a:t>
            </a:r>
            <a:r>
              <a:rPr lang="en-US" dirty="0" smtClean="0"/>
              <a:t> &gt; Topics &gt; Classes and Grades &gt; Apply for Graduation</a:t>
            </a:r>
          </a:p>
          <a:p>
            <a:pPr lvl="1"/>
            <a:r>
              <a:rPr lang="en-US" dirty="0" smtClean="0"/>
              <a:t>There is no fee associated with the application</a:t>
            </a:r>
          </a:p>
          <a:p>
            <a:pPr lvl="1"/>
            <a:r>
              <a:rPr lang="en-US" dirty="0" smtClean="0"/>
              <a:t>Students who are unable to apply online will have to submit a paper application available at the Registrar’s Office</a:t>
            </a:r>
          </a:p>
          <a:p>
            <a:pPr lvl="2"/>
            <a:r>
              <a:rPr lang="en-US" dirty="0" smtClean="0"/>
              <a:t>Discontinued students will not be able to use the online application and must come to the Registrar’s Office to be activated in SA and given access to </a:t>
            </a:r>
            <a:r>
              <a:rPr lang="en-US" dirty="0" err="1" smtClean="0"/>
              <a:t>myUMBC</a:t>
            </a:r>
            <a:endParaRPr lang="en-US" dirty="0" smtClean="0"/>
          </a:p>
          <a:p>
            <a:pPr lvl="2"/>
            <a:endParaRPr lang="en-US" dirty="0" smtClean="0"/>
          </a:p>
        </p:txBody>
      </p:sp>
    </p:spTree>
    <p:extLst>
      <p:ext uri="{BB962C8B-B14F-4D97-AF65-F5344CB8AC3E}">
        <p14:creationId xmlns:p14="http://schemas.microsoft.com/office/powerpoint/2010/main" val="146492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900" dirty="0" smtClean="0"/>
              <a:t>Graduation:</a:t>
            </a:r>
            <a:br>
              <a:rPr lang="en-US" sz="4900" dirty="0" smtClean="0"/>
            </a:br>
            <a:r>
              <a:rPr lang="en-US" sz="4400" dirty="0" smtClean="0"/>
              <a:t>Phase One - Applications</a:t>
            </a:r>
            <a:endParaRPr lang="en-US" sz="4400" dirty="0"/>
          </a:p>
        </p:txBody>
      </p:sp>
      <p:sp>
        <p:nvSpPr>
          <p:cNvPr id="2" name="Content Placeholder 1"/>
          <p:cNvSpPr>
            <a:spLocks noGrp="1"/>
          </p:cNvSpPr>
          <p:nvPr>
            <p:ph idx="1"/>
          </p:nvPr>
        </p:nvSpPr>
        <p:spPr/>
        <p:txBody>
          <a:bodyPr>
            <a:normAutofit/>
          </a:bodyPr>
          <a:lstStyle/>
          <a:p>
            <a:r>
              <a:rPr lang="en-US" dirty="0" smtClean="0"/>
              <a:t>Application Dates and Deadlines</a:t>
            </a:r>
          </a:p>
          <a:p>
            <a:pPr lvl="1"/>
            <a:r>
              <a:rPr lang="en-US" dirty="0" smtClean="0"/>
              <a:t>May Graduation – February 15</a:t>
            </a:r>
            <a:r>
              <a:rPr lang="en-US" baseline="30000" dirty="0" smtClean="0"/>
              <a:t>th</a:t>
            </a:r>
            <a:endParaRPr lang="en-US" dirty="0" smtClean="0"/>
          </a:p>
          <a:p>
            <a:pPr lvl="2"/>
            <a:r>
              <a:rPr lang="en-US" dirty="0" smtClean="0"/>
              <a:t>Application available December 15</a:t>
            </a:r>
            <a:r>
              <a:rPr lang="en-US" baseline="30000" dirty="0" smtClean="0"/>
              <a:t>th</a:t>
            </a:r>
            <a:r>
              <a:rPr lang="en-US" dirty="0" smtClean="0"/>
              <a:t> to February 15</a:t>
            </a:r>
            <a:r>
              <a:rPr lang="en-US" baseline="30000" dirty="0" smtClean="0"/>
              <a:t>th</a:t>
            </a:r>
            <a:endParaRPr lang="en-US" dirty="0" smtClean="0"/>
          </a:p>
          <a:p>
            <a:pPr lvl="1"/>
            <a:r>
              <a:rPr lang="en-US" dirty="0" smtClean="0"/>
              <a:t>August Graduation – June 15</a:t>
            </a:r>
            <a:r>
              <a:rPr lang="en-US" baseline="30000" dirty="0" smtClean="0"/>
              <a:t>th</a:t>
            </a:r>
          </a:p>
          <a:p>
            <a:pPr lvl="2"/>
            <a:r>
              <a:rPr lang="en-US" dirty="0" smtClean="0"/>
              <a:t>Application available April 15</a:t>
            </a:r>
            <a:r>
              <a:rPr lang="en-US" baseline="30000" dirty="0" smtClean="0"/>
              <a:t>th</a:t>
            </a:r>
            <a:r>
              <a:rPr lang="en-US" dirty="0" smtClean="0"/>
              <a:t> to June 15</a:t>
            </a:r>
            <a:r>
              <a:rPr lang="en-US" baseline="30000" dirty="0" smtClean="0"/>
              <a:t>th</a:t>
            </a:r>
            <a:endParaRPr lang="en-US" dirty="0" smtClean="0"/>
          </a:p>
          <a:p>
            <a:pPr lvl="1"/>
            <a:r>
              <a:rPr lang="en-US" dirty="0" smtClean="0"/>
              <a:t>December Graduation – September 15</a:t>
            </a:r>
            <a:r>
              <a:rPr lang="en-US" baseline="30000" dirty="0" smtClean="0"/>
              <a:t>th</a:t>
            </a:r>
            <a:endParaRPr lang="en-US" dirty="0" smtClean="0"/>
          </a:p>
          <a:p>
            <a:pPr lvl="2"/>
            <a:r>
              <a:rPr lang="en-US" dirty="0" smtClean="0"/>
              <a:t>Application available July 15</a:t>
            </a:r>
            <a:r>
              <a:rPr lang="en-US" baseline="30000" dirty="0" smtClean="0"/>
              <a:t>th</a:t>
            </a:r>
            <a:r>
              <a:rPr lang="en-US" dirty="0" smtClean="0"/>
              <a:t> to September 15</a:t>
            </a:r>
            <a:r>
              <a:rPr lang="en-US" baseline="30000" dirty="0" smtClean="0"/>
              <a:t>th</a:t>
            </a:r>
            <a:endParaRPr lang="en-US" dirty="0" smtClean="0"/>
          </a:p>
          <a:p>
            <a:pPr lvl="0"/>
            <a:endParaRPr lang="en-US" dirty="0" smtClean="0"/>
          </a:p>
          <a:p>
            <a:r>
              <a:rPr lang="en-US" dirty="0" smtClean="0"/>
              <a:t>Confirmation emails are sent to all Graduation Applicants after the deadline</a:t>
            </a:r>
          </a:p>
          <a:p>
            <a:pPr lvl="1"/>
            <a:r>
              <a:rPr lang="en-US" dirty="0" smtClean="0"/>
              <a:t>Late applicants must come to the Registrar’s Office and submit a Late Applicant paper application</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Graduation:</a:t>
            </a:r>
            <a:br>
              <a:rPr lang="en-US" dirty="0" smtClean="0"/>
            </a:br>
            <a:r>
              <a:rPr lang="en-US" sz="4900" dirty="0" smtClean="0"/>
              <a:t>Phase Two - Reviews</a:t>
            </a:r>
            <a:endParaRPr lang="en-US" sz="4900" dirty="0"/>
          </a:p>
        </p:txBody>
      </p:sp>
      <p:sp>
        <p:nvSpPr>
          <p:cNvPr id="3" name="Content Placeholder 2"/>
          <p:cNvSpPr>
            <a:spLocks noGrp="1"/>
          </p:cNvSpPr>
          <p:nvPr>
            <p:ph idx="1"/>
          </p:nvPr>
        </p:nvSpPr>
        <p:spPr/>
        <p:txBody>
          <a:bodyPr>
            <a:normAutofit/>
          </a:bodyPr>
          <a:lstStyle/>
          <a:p>
            <a:r>
              <a:rPr lang="en-US" dirty="0" smtClean="0"/>
              <a:t>After the application deadline has passed, we run internal reports via REX to receive the list of applicants</a:t>
            </a:r>
          </a:p>
          <a:p>
            <a:pPr lvl="1"/>
            <a:r>
              <a:rPr lang="en-US" dirty="0" smtClean="0"/>
              <a:t>Departments have access to this list, as well</a:t>
            </a:r>
          </a:p>
          <a:p>
            <a:pPr lvl="2"/>
            <a:r>
              <a:rPr lang="en-US" dirty="0" smtClean="0"/>
              <a:t>Home &gt; Student Records and Enrollment &gt; Degrees &gt; Details &gt; Graduation Application Status</a:t>
            </a:r>
          </a:p>
          <a:p>
            <a:pPr lvl="2"/>
            <a:endParaRPr lang="en-US" dirty="0" smtClean="0"/>
          </a:p>
          <a:p>
            <a:r>
              <a:rPr lang="en-US" dirty="0" smtClean="0"/>
              <a:t>Registrar’s Office prints the Plan Review Forms (Majors, Second Majors, Minors, and Certificates) and distribute them to the departments for review</a:t>
            </a:r>
          </a:p>
          <a:p>
            <a:pPr lvl="1"/>
            <a:r>
              <a:rPr lang="en-US" dirty="0" smtClean="0"/>
              <a:t>For May 2013 Graduation, we have close to 1900 applicants, and have distributed approximately 3000 Plan Review Forms</a:t>
            </a:r>
            <a:endParaRPr lang="en-US" dirty="0"/>
          </a:p>
        </p:txBody>
      </p:sp>
    </p:spTree>
    <p:extLst>
      <p:ext uri="{BB962C8B-B14F-4D97-AF65-F5344CB8AC3E}">
        <p14:creationId xmlns:p14="http://schemas.microsoft.com/office/powerpoint/2010/main" val="3404007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900" dirty="0" smtClean="0"/>
              <a:t>Graduation:</a:t>
            </a:r>
            <a:r>
              <a:rPr lang="en-US" dirty="0" smtClean="0"/>
              <a:t/>
            </a:r>
            <a:br>
              <a:rPr lang="en-US" dirty="0" smtClean="0"/>
            </a:br>
            <a:r>
              <a:rPr lang="en-US" sz="4400" dirty="0" smtClean="0"/>
              <a:t>Phase Two - Reviews</a:t>
            </a:r>
            <a:endParaRPr lang="en-US" sz="4400" dirty="0"/>
          </a:p>
        </p:txBody>
      </p:sp>
      <p:sp>
        <p:nvSpPr>
          <p:cNvPr id="2" name="Content Placeholder 1"/>
          <p:cNvSpPr>
            <a:spLocks noGrp="1"/>
          </p:cNvSpPr>
          <p:nvPr>
            <p:ph idx="1"/>
          </p:nvPr>
        </p:nvSpPr>
        <p:spPr/>
        <p:txBody>
          <a:bodyPr>
            <a:normAutofit/>
          </a:bodyPr>
          <a:lstStyle/>
          <a:p>
            <a:r>
              <a:rPr lang="en-US" dirty="0" smtClean="0"/>
              <a:t>Are Major/Minor/Certificate Requirements satisfied?</a:t>
            </a:r>
          </a:p>
          <a:p>
            <a:pPr lvl="1"/>
            <a:r>
              <a:rPr lang="en-US" dirty="0" smtClean="0"/>
              <a:t>Yes – the student has already completed all the requirements and does not need any credits from the current semester, courses with incomplete grades, or transfer coursework that is not posted</a:t>
            </a:r>
          </a:p>
          <a:p>
            <a:pPr lvl="1"/>
            <a:r>
              <a:rPr lang="en-US" dirty="0" smtClean="0"/>
              <a:t>Pending – the student will satisfy requirements after a successful conclusion of in-progress credit</a:t>
            </a:r>
          </a:p>
          <a:p>
            <a:pPr lvl="2"/>
            <a:r>
              <a:rPr lang="en-US" dirty="0" smtClean="0"/>
              <a:t>Specify in the boxes below which courses are required and check C or better if applicable</a:t>
            </a:r>
          </a:p>
          <a:p>
            <a:pPr lvl="1"/>
            <a:r>
              <a:rPr lang="en-US" dirty="0" smtClean="0"/>
              <a:t>No – the student will not satisfy the requirements even after successful completion of all the credits from the current semester and courses with incomplete grades</a:t>
            </a:r>
          </a:p>
          <a:p>
            <a:pPr lvl="2"/>
            <a:r>
              <a:rPr lang="en-US" dirty="0" smtClean="0"/>
              <a:t>Specify the number of credits short (required to determine walking eligibility)</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900" dirty="0" smtClean="0"/>
              <a:t>Graduation:</a:t>
            </a:r>
            <a:br>
              <a:rPr lang="en-US" sz="4900" dirty="0" smtClean="0"/>
            </a:br>
            <a:r>
              <a:rPr lang="en-US" sz="4400" dirty="0" smtClean="0"/>
              <a:t>Phase Two - Reviews</a:t>
            </a:r>
            <a:endParaRPr lang="en-US" sz="4400" dirty="0"/>
          </a:p>
        </p:txBody>
      </p:sp>
      <p:sp>
        <p:nvSpPr>
          <p:cNvPr id="2" name="Content Placeholder 1"/>
          <p:cNvSpPr>
            <a:spLocks noGrp="1"/>
          </p:cNvSpPr>
          <p:nvPr>
            <p:ph idx="1"/>
          </p:nvPr>
        </p:nvSpPr>
        <p:spPr/>
        <p:txBody>
          <a:bodyPr/>
          <a:lstStyle/>
          <a:p>
            <a:r>
              <a:rPr lang="en-US" dirty="0" smtClean="0"/>
              <a:t>Is the student given any exceptions towards meeting Major requirements?</a:t>
            </a:r>
          </a:p>
          <a:p>
            <a:pPr lvl="1"/>
            <a:r>
              <a:rPr lang="en-US" dirty="0" smtClean="0"/>
              <a:t>If Yes, please indicate the exceptions. </a:t>
            </a:r>
          </a:p>
          <a:p>
            <a:pPr lvl="1"/>
            <a:r>
              <a:rPr lang="en-US" dirty="0" smtClean="0"/>
              <a:t>Be specific as possible so the Degree Audit Team can ensure the exception is added to the student’s audit</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900" dirty="0" smtClean="0"/>
              <a:t>Graduation:</a:t>
            </a:r>
            <a:br>
              <a:rPr lang="en-US" sz="4900" dirty="0" smtClean="0"/>
            </a:br>
            <a:r>
              <a:rPr lang="en-US" sz="4400" dirty="0" smtClean="0"/>
              <a:t>Phase Two - Reviews</a:t>
            </a:r>
            <a:endParaRPr lang="en-US" sz="4400" dirty="0"/>
          </a:p>
        </p:txBody>
      </p:sp>
      <p:sp>
        <p:nvSpPr>
          <p:cNvPr id="2" name="Content Placeholder 1"/>
          <p:cNvSpPr>
            <a:spLocks noGrp="1"/>
          </p:cNvSpPr>
          <p:nvPr>
            <p:ph idx="1"/>
          </p:nvPr>
        </p:nvSpPr>
        <p:spPr/>
        <p:txBody>
          <a:bodyPr>
            <a:normAutofit fontScale="77500" lnSpcReduction="20000"/>
          </a:bodyPr>
          <a:lstStyle/>
          <a:p>
            <a:r>
              <a:rPr lang="en-US" dirty="0" smtClean="0"/>
              <a:t>Do not change the Major and/or Minor noted on the form. This information is pulled directly from the student’s record.</a:t>
            </a:r>
          </a:p>
          <a:p>
            <a:pPr lvl="1"/>
            <a:r>
              <a:rPr lang="en-US" dirty="0" smtClean="0"/>
              <a:t>To update this information, the student must submit the Change of Major form to the Registrar’s Office</a:t>
            </a:r>
          </a:p>
          <a:p>
            <a:endParaRPr lang="en-US" dirty="0" smtClean="0"/>
          </a:p>
          <a:p>
            <a:r>
              <a:rPr lang="en-US" dirty="0" smtClean="0"/>
              <a:t>A list of students who are eligible for departmental honors should be submitted via RT to the Graduation queue or emailed directly to Arthur Bezwada and Lydia Jackson-Fryer</a:t>
            </a:r>
          </a:p>
          <a:p>
            <a:endParaRPr lang="en-US" dirty="0" smtClean="0"/>
          </a:p>
          <a:p>
            <a:r>
              <a:rPr lang="en-US" dirty="0" smtClean="0"/>
              <a:t>Please be sure your name and signature are legible</a:t>
            </a:r>
          </a:p>
          <a:p>
            <a:endParaRPr lang="en-US" dirty="0" smtClean="0"/>
          </a:p>
          <a:p>
            <a:r>
              <a:rPr lang="en-US" dirty="0" smtClean="0"/>
              <a:t>Please provide a phone number so we can contact you if questions arise</a:t>
            </a:r>
          </a:p>
          <a:p>
            <a:endParaRPr lang="en-US" dirty="0" smtClean="0"/>
          </a:p>
          <a:p>
            <a:r>
              <a:rPr lang="en-US" dirty="0" smtClean="0"/>
              <a:t>Please return all Plan Review Forms within two weeks or as soon as possible. The earlier we can contact students, the earlier they can correct any issues with their status.</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900" dirty="0" smtClean="0"/>
              <a:t>Graduation:</a:t>
            </a:r>
            <a:br>
              <a:rPr lang="en-US" sz="4900" dirty="0" smtClean="0"/>
            </a:br>
            <a:r>
              <a:rPr lang="en-US" sz="4400" dirty="0" smtClean="0"/>
              <a:t>Phase Two - Reviews</a:t>
            </a:r>
            <a:endParaRPr lang="en-US" sz="4400" dirty="0"/>
          </a:p>
        </p:txBody>
      </p:sp>
      <p:sp>
        <p:nvSpPr>
          <p:cNvPr id="2" name="Content Placeholder 1"/>
          <p:cNvSpPr>
            <a:spLocks noGrp="1"/>
          </p:cNvSpPr>
          <p:nvPr>
            <p:ph idx="1"/>
          </p:nvPr>
        </p:nvSpPr>
        <p:spPr/>
        <p:txBody>
          <a:bodyPr/>
          <a:lstStyle/>
          <a:p>
            <a:r>
              <a:rPr lang="en-US" dirty="0" smtClean="0"/>
              <a:t>The Registrar’s Office review students for General Education Requirement completion based off of the student’s Degree Audit information</a:t>
            </a:r>
          </a:p>
          <a:p>
            <a:endParaRPr lang="en-US" dirty="0" smtClean="0"/>
          </a:p>
          <a:p>
            <a:r>
              <a:rPr lang="en-US" dirty="0" smtClean="0"/>
              <a:t>All graduation information is manually complied into an internal Access database</a:t>
            </a: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Graduation:</a:t>
            </a:r>
            <a:br>
              <a:rPr lang="en-US" dirty="0" smtClean="0"/>
            </a:br>
            <a:r>
              <a:rPr lang="en-US" sz="4900" dirty="0" smtClean="0"/>
              <a:t>Phase Three - Communication</a:t>
            </a:r>
            <a:endParaRPr lang="en-US" sz="4900" dirty="0"/>
          </a:p>
        </p:txBody>
      </p:sp>
      <p:sp>
        <p:nvSpPr>
          <p:cNvPr id="3" name="Content Placeholder 2"/>
          <p:cNvSpPr>
            <a:spLocks noGrp="1"/>
          </p:cNvSpPr>
          <p:nvPr>
            <p:ph idx="1"/>
          </p:nvPr>
        </p:nvSpPr>
        <p:spPr/>
        <p:txBody>
          <a:bodyPr>
            <a:normAutofit/>
          </a:bodyPr>
          <a:lstStyle/>
          <a:p>
            <a:r>
              <a:rPr lang="en-US" dirty="0" smtClean="0"/>
              <a:t>One of four initial notification letters are sent to students:</a:t>
            </a:r>
          </a:p>
          <a:p>
            <a:pPr lvl="1"/>
            <a:r>
              <a:rPr lang="en-US" dirty="0" smtClean="0"/>
              <a:t>Pending</a:t>
            </a:r>
            <a:endParaRPr lang="en-US" dirty="0"/>
          </a:p>
          <a:p>
            <a:pPr lvl="1"/>
            <a:r>
              <a:rPr lang="en-US" dirty="0"/>
              <a:t>Optional Major/Minor/Certificate Requirements not </a:t>
            </a:r>
            <a:r>
              <a:rPr lang="en-US" dirty="0" smtClean="0"/>
              <a:t>met</a:t>
            </a:r>
          </a:p>
          <a:p>
            <a:pPr lvl="1"/>
            <a:r>
              <a:rPr lang="en-US" dirty="0" smtClean="0"/>
              <a:t>Walking-Eligible</a:t>
            </a:r>
          </a:p>
          <a:p>
            <a:pPr lvl="1"/>
            <a:r>
              <a:rPr lang="en-US" dirty="0" smtClean="0"/>
              <a:t>Denied</a:t>
            </a:r>
            <a:endParaRPr lang="en-US" dirty="0"/>
          </a:p>
        </p:txBody>
      </p:sp>
    </p:spTree>
    <p:extLst>
      <p:ext uri="{BB962C8B-B14F-4D97-AF65-F5344CB8AC3E}">
        <p14:creationId xmlns:p14="http://schemas.microsoft.com/office/powerpoint/2010/main" val="2280286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900" dirty="0" smtClean="0"/>
              <a:t>Graduation:</a:t>
            </a:r>
            <a:br>
              <a:rPr lang="en-US" sz="4900" dirty="0" smtClean="0"/>
            </a:br>
            <a:r>
              <a:rPr lang="en-US" sz="4000" dirty="0" smtClean="0"/>
              <a:t>Phase Four – Posting of Degrees</a:t>
            </a:r>
            <a:endParaRPr lang="en-US" sz="4000" dirty="0"/>
          </a:p>
        </p:txBody>
      </p:sp>
      <p:sp>
        <p:nvSpPr>
          <p:cNvPr id="2" name="Content Placeholder 1"/>
          <p:cNvSpPr>
            <a:spLocks noGrp="1"/>
          </p:cNvSpPr>
          <p:nvPr>
            <p:ph idx="1"/>
          </p:nvPr>
        </p:nvSpPr>
        <p:spPr/>
        <p:txBody>
          <a:bodyPr>
            <a:normAutofit/>
          </a:bodyPr>
          <a:lstStyle/>
          <a:p>
            <a:pPr lvl="0"/>
            <a:r>
              <a:rPr lang="en-US" dirty="0"/>
              <a:t>Final Reviews are done after the final semester grades are posted. Grades of all applicants declared PENDING during the initial reviews will be verified to check if they have passing grades and meet all graduation requirements. </a:t>
            </a:r>
            <a:r>
              <a:rPr lang="en-US" dirty="0" smtClean="0"/>
              <a:t>After </a:t>
            </a:r>
            <a:r>
              <a:rPr lang="en-US" dirty="0"/>
              <a:t>this is done, the </a:t>
            </a:r>
            <a:r>
              <a:rPr lang="en-US" dirty="0" smtClean="0"/>
              <a:t>degrees </a:t>
            </a:r>
            <a:r>
              <a:rPr lang="en-US" dirty="0"/>
              <a:t>are posted by a batch process. </a:t>
            </a:r>
          </a:p>
          <a:p>
            <a:pPr lvl="0"/>
            <a:endParaRPr lang="en-US" dirty="0" smtClean="0"/>
          </a:p>
          <a:p>
            <a:pPr lvl="0"/>
            <a:r>
              <a:rPr lang="en-US" dirty="0" smtClean="0"/>
              <a:t>As </a:t>
            </a:r>
            <a:r>
              <a:rPr lang="en-US" dirty="0"/>
              <a:t>per the university policy, students who have incomplete grades or no-grades will not be approved. </a:t>
            </a:r>
            <a:endParaRPr lang="en-US" dirty="0" smtClean="0"/>
          </a:p>
          <a:p>
            <a:endParaRPr lang="en-US" dirty="0"/>
          </a:p>
        </p:txBody>
      </p:sp>
    </p:spTree>
    <p:extLst>
      <p:ext uri="{BB962C8B-B14F-4D97-AF65-F5344CB8AC3E}">
        <p14:creationId xmlns:p14="http://schemas.microsoft.com/office/powerpoint/2010/main" val="3742699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a:t>
            </a:r>
            <a:endParaRPr lang="en-US" dirty="0"/>
          </a:p>
        </p:txBody>
      </p:sp>
      <p:sp>
        <p:nvSpPr>
          <p:cNvPr id="3" name="Content Placeholder 2"/>
          <p:cNvSpPr>
            <a:spLocks noGrp="1"/>
          </p:cNvSpPr>
          <p:nvPr>
            <p:ph idx="1"/>
          </p:nvPr>
        </p:nvSpPr>
        <p:spPr/>
        <p:txBody>
          <a:bodyPr>
            <a:normAutofit/>
          </a:bodyPr>
          <a:lstStyle/>
          <a:p>
            <a:r>
              <a:rPr lang="en-US" sz="2600" dirty="0" smtClean="0"/>
              <a:t>Test Credit Review</a:t>
            </a:r>
          </a:p>
          <a:p>
            <a:pPr lvl="1"/>
            <a:r>
              <a:rPr lang="en-US" sz="1700" dirty="0" smtClean="0"/>
              <a:t>We will be asking Articulation Coordinators to check the Appendix II for any updates that need to be made.</a:t>
            </a:r>
          </a:p>
          <a:p>
            <a:r>
              <a:rPr lang="en-US" sz="2600" dirty="0" smtClean="0"/>
              <a:t>Montgomery College Catalog Changes</a:t>
            </a:r>
          </a:p>
          <a:p>
            <a:pPr lvl="1"/>
            <a:r>
              <a:rPr lang="en-US" sz="1700" dirty="0" smtClean="0"/>
              <a:t>MC has changed all of the course codes as of fall 2014.  Most courses have not changed content; however, many new courses have been added.  We will be sending courses out for review soon.</a:t>
            </a:r>
          </a:p>
          <a:p>
            <a:r>
              <a:rPr lang="en-US" sz="2600" dirty="0" smtClean="0"/>
              <a:t>Bachelor’s Degree from USM Schools</a:t>
            </a:r>
          </a:p>
          <a:p>
            <a:pPr lvl="1"/>
            <a:r>
              <a:rPr lang="en-US" dirty="0" smtClean="0"/>
              <a:t>As of fall 2014, if a returning student has obtained a degree from a USM school prior to returning to UMBC, the remainder of the </a:t>
            </a:r>
            <a:r>
              <a:rPr lang="en-US" dirty="0" err="1" smtClean="0"/>
              <a:t>GenEds</a:t>
            </a:r>
            <a:r>
              <a:rPr lang="en-US" dirty="0" smtClean="0"/>
              <a:t> will be waived.</a:t>
            </a:r>
          </a:p>
          <a:p>
            <a:pPr lvl="1"/>
            <a:r>
              <a:rPr lang="en-US" dirty="0" smtClean="0"/>
              <a:t>This is an update from the previous rule that stated </a:t>
            </a:r>
            <a:r>
              <a:rPr lang="en-US" dirty="0" err="1" smtClean="0"/>
              <a:t>GenEds</a:t>
            </a:r>
            <a:r>
              <a:rPr lang="en-US" dirty="0" smtClean="0"/>
              <a:t> were only waived if the degree was obtained prior to the first semester at UMBC.</a:t>
            </a:r>
          </a:p>
          <a:p>
            <a:pPr lvl="1"/>
            <a:endParaRPr lang="en-US" sz="2000" dirty="0"/>
          </a:p>
        </p:txBody>
      </p:sp>
    </p:spTree>
    <p:extLst>
      <p:ext uri="{BB962C8B-B14F-4D97-AF65-F5344CB8AC3E}">
        <p14:creationId xmlns:p14="http://schemas.microsoft.com/office/powerpoint/2010/main" val="29083746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900" dirty="0" smtClean="0"/>
              <a:t>Graduation:</a:t>
            </a:r>
            <a:br>
              <a:rPr lang="en-US" sz="4900" dirty="0" smtClean="0"/>
            </a:br>
            <a:r>
              <a:rPr lang="en-US" sz="4000" dirty="0" smtClean="0"/>
              <a:t>Phase Four – Posting of Degrees</a:t>
            </a:r>
            <a:endParaRPr lang="en-US" sz="4000" dirty="0"/>
          </a:p>
        </p:txBody>
      </p:sp>
      <p:sp>
        <p:nvSpPr>
          <p:cNvPr id="2" name="Content Placeholder 1"/>
          <p:cNvSpPr>
            <a:spLocks noGrp="1"/>
          </p:cNvSpPr>
          <p:nvPr>
            <p:ph idx="1"/>
          </p:nvPr>
        </p:nvSpPr>
        <p:spPr/>
        <p:txBody>
          <a:bodyPr>
            <a:normAutofit/>
          </a:bodyPr>
          <a:lstStyle/>
          <a:p>
            <a:pPr lvl="0"/>
            <a:r>
              <a:rPr lang="en-US" dirty="0" smtClean="0"/>
              <a:t>May Graduation Degrees </a:t>
            </a:r>
            <a:r>
              <a:rPr lang="en-US" dirty="0"/>
              <a:t>are posted in </a:t>
            </a:r>
            <a:r>
              <a:rPr lang="en-US" dirty="0" smtClean="0"/>
              <a:t>the third week of June</a:t>
            </a:r>
            <a:endParaRPr lang="en-US" dirty="0"/>
          </a:p>
          <a:p>
            <a:pPr lvl="0"/>
            <a:r>
              <a:rPr lang="en-US" dirty="0" smtClean="0"/>
              <a:t>August Graduation Degrees </a:t>
            </a:r>
            <a:r>
              <a:rPr lang="en-US" dirty="0"/>
              <a:t>are posted </a:t>
            </a:r>
            <a:r>
              <a:rPr lang="en-US" dirty="0" smtClean="0"/>
              <a:t>in the third week of September</a:t>
            </a:r>
            <a:endParaRPr lang="en-US" dirty="0"/>
          </a:p>
          <a:p>
            <a:pPr lvl="0"/>
            <a:r>
              <a:rPr lang="en-US" dirty="0" smtClean="0"/>
              <a:t>December Graduation Degrees are </a:t>
            </a:r>
            <a:r>
              <a:rPr lang="en-US" dirty="0"/>
              <a:t>posted in the third week of </a:t>
            </a:r>
            <a:r>
              <a:rPr lang="en-US" dirty="0" smtClean="0"/>
              <a:t>January </a:t>
            </a:r>
            <a:endParaRPr lang="en-US" dirty="0"/>
          </a:p>
          <a:p>
            <a:endParaRPr lang="en-US" dirty="0" smtClean="0"/>
          </a:p>
          <a:p>
            <a:r>
              <a:rPr lang="en-US" dirty="0" smtClean="0"/>
              <a:t>Diplomas </a:t>
            </a:r>
            <a:r>
              <a:rPr lang="en-US" dirty="0"/>
              <a:t>are ordered immediately after the degree is posted. The printers take 10-12 days to process our orders. Diplomas are mailed to the permanent address on students records. </a:t>
            </a:r>
          </a:p>
          <a:p>
            <a:endParaRPr lang="en-US" dirty="0"/>
          </a:p>
        </p:txBody>
      </p:sp>
    </p:spTree>
    <p:extLst>
      <p:ext uri="{BB962C8B-B14F-4D97-AF65-F5344CB8AC3E}">
        <p14:creationId xmlns:p14="http://schemas.microsoft.com/office/powerpoint/2010/main" val="41828825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8490" y="570156"/>
            <a:ext cx="7756263" cy="939667"/>
          </a:xfrm>
        </p:spPr>
        <p:txBody>
          <a:bodyPr>
            <a:normAutofit fontScale="90000"/>
          </a:bodyPr>
          <a:lstStyle/>
          <a:p>
            <a:r>
              <a:rPr lang="en-US" sz="4900" dirty="0" smtClean="0"/>
              <a:t>Graduation:</a:t>
            </a:r>
            <a:br>
              <a:rPr lang="en-US" sz="4900" dirty="0" smtClean="0"/>
            </a:br>
            <a:r>
              <a:rPr lang="en-US" sz="4400" dirty="0" smtClean="0"/>
              <a:t>Questions</a:t>
            </a:r>
          </a:p>
        </p:txBody>
      </p:sp>
      <p:sp>
        <p:nvSpPr>
          <p:cNvPr id="25603" name="Content Placeholder 2"/>
          <p:cNvSpPr>
            <a:spLocks noGrp="1"/>
          </p:cNvSpPr>
          <p:nvPr>
            <p:ph idx="1"/>
          </p:nvPr>
        </p:nvSpPr>
        <p:spPr/>
        <p:txBody>
          <a:bodyPr/>
          <a:lstStyle/>
          <a:p>
            <a:pPr marL="0" indent="0">
              <a:buNone/>
            </a:pPr>
            <a:r>
              <a:rPr lang="en-US" sz="3600" dirty="0">
                <a:solidFill>
                  <a:prstClr val="black">
                    <a:lumMod val="50000"/>
                    <a:lumOff val="50000"/>
                  </a:prstClr>
                </a:solidFill>
              </a:rPr>
              <a:t>If you have questions about Graduation processes or policies, please submit an RT ticket to Graduation</a:t>
            </a:r>
            <a:endParaRPr lang="en-US" dirty="0" smtClean="0"/>
          </a:p>
        </p:txBody>
      </p:sp>
    </p:spTree>
    <p:extLst>
      <p:ext uri="{BB962C8B-B14F-4D97-AF65-F5344CB8AC3E}">
        <p14:creationId xmlns:p14="http://schemas.microsoft.com/office/powerpoint/2010/main" val="3737265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1156648"/>
          </a:xfrm>
        </p:spPr>
        <p:txBody>
          <a:bodyPr/>
          <a:lstStyle/>
          <a:p>
            <a:r>
              <a:rPr lang="en-US" sz="4800" dirty="0" smtClean="0"/>
              <a:t>Policies Updated Within the Last Year</a:t>
            </a:r>
            <a:endParaRPr lang="en-US" sz="4800" dirty="0"/>
          </a:p>
        </p:txBody>
      </p:sp>
      <p:sp>
        <p:nvSpPr>
          <p:cNvPr id="2" name="Content Placeholder 1"/>
          <p:cNvSpPr>
            <a:spLocks noGrp="1"/>
          </p:cNvSpPr>
          <p:nvPr>
            <p:ph idx="1"/>
          </p:nvPr>
        </p:nvSpPr>
        <p:spPr/>
        <p:txBody>
          <a:bodyPr>
            <a:normAutofit/>
          </a:bodyPr>
          <a:lstStyle/>
          <a:p>
            <a:r>
              <a:rPr lang="en-US" dirty="0" smtClean="0"/>
              <a:t>Residency Rule</a:t>
            </a:r>
          </a:p>
          <a:p>
            <a:pPr lvl="1"/>
            <a:r>
              <a:rPr lang="en-US" dirty="0" smtClean="0"/>
              <a:t>Students </a:t>
            </a:r>
            <a:r>
              <a:rPr lang="en-US" dirty="0"/>
              <a:t>must complete at least 30 credits of course work at UMBC </a:t>
            </a:r>
            <a:r>
              <a:rPr lang="en-US" dirty="0" smtClean="0"/>
              <a:t>to </a:t>
            </a:r>
            <a:r>
              <a:rPr lang="en-US" dirty="0"/>
              <a:t>receive a UMBC degree. Of the 30 credits in residence, 15 must be upper-level (courses numbered at the 300-level or above</a:t>
            </a:r>
            <a:r>
              <a:rPr lang="en-US" dirty="0" smtClean="0"/>
              <a:t>).</a:t>
            </a:r>
          </a:p>
          <a:p>
            <a:r>
              <a:rPr lang="en-US" dirty="0" smtClean="0"/>
              <a:t>Study Abroad</a:t>
            </a:r>
          </a:p>
          <a:p>
            <a:pPr lvl="1"/>
            <a:r>
              <a:rPr lang="en-US" dirty="0"/>
              <a:t>As of summer 2013, Study Abroad courses are now considered inter-campus study and count toward the UMBC GPA.  </a:t>
            </a:r>
            <a:endParaRPr lang="en-US" dirty="0" smtClean="0"/>
          </a:p>
          <a:p>
            <a:pPr lvl="1"/>
            <a:r>
              <a:rPr lang="en-US" dirty="0" smtClean="0"/>
              <a:t>Students </a:t>
            </a:r>
            <a:r>
              <a:rPr lang="en-US" dirty="0"/>
              <a:t>are also allowed to study abroad in the second semester of the final </a:t>
            </a:r>
            <a:r>
              <a:rPr lang="en-US" dirty="0" smtClean="0"/>
              <a:t>year.</a:t>
            </a:r>
          </a:p>
          <a:p>
            <a:r>
              <a:rPr lang="en-US" dirty="0" smtClean="0"/>
              <a:t>Just to Clarify…</a:t>
            </a:r>
          </a:p>
          <a:p>
            <a:pPr lvl="1"/>
            <a:r>
              <a:rPr lang="en-US" dirty="0" smtClean="0"/>
              <a:t>Writing Intensive cannot be waived.  It must be taken at UMBC; study abroad and inter-institutional coursework cannot satisfy the requirement.</a:t>
            </a:r>
            <a:endParaRPr lang="en-US" dirty="0"/>
          </a:p>
          <a:p>
            <a:pPr lvl="1"/>
            <a:endParaRPr lang="en-US" dirty="0"/>
          </a:p>
        </p:txBody>
      </p:sp>
    </p:spTree>
    <p:extLst>
      <p:ext uri="{BB962C8B-B14F-4D97-AF65-F5344CB8AC3E}">
        <p14:creationId xmlns:p14="http://schemas.microsoft.com/office/powerpoint/2010/main" val="2829913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a:bodyPr>
          <a:lstStyle/>
          <a:p>
            <a:r>
              <a:rPr lang="en-US" dirty="0" smtClean="0"/>
              <a:t>Transfer Credit:</a:t>
            </a:r>
            <a:br>
              <a:rPr lang="en-US" dirty="0" smtClean="0"/>
            </a:br>
            <a:r>
              <a:rPr lang="en-US" sz="4900" dirty="0" smtClean="0"/>
              <a:t>Types of Transfer Credit</a:t>
            </a:r>
          </a:p>
        </p:txBody>
      </p:sp>
      <p:sp>
        <p:nvSpPr>
          <p:cNvPr id="4099" name="Content Placeholder 2"/>
          <p:cNvSpPr>
            <a:spLocks noGrp="1"/>
          </p:cNvSpPr>
          <p:nvPr>
            <p:ph idx="1"/>
          </p:nvPr>
        </p:nvSpPr>
        <p:spPr/>
        <p:txBody>
          <a:bodyPr>
            <a:normAutofit fontScale="92500"/>
          </a:bodyPr>
          <a:lstStyle/>
          <a:p>
            <a:pPr eaLnBrk="1" hangingPunct="1"/>
            <a:r>
              <a:rPr lang="en-US" sz="4000" dirty="0" smtClean="0"/>
              <a:t>Test Scores</a:t>
            </a:r>
          </a:p>
          <a:p>
            <a:pPr lvl="1" eaLnBrk="1" hangingPunct="1"/>
            <a:r>
              <a:rPr lang="en-US" sz="2400" dirty="0" smtClean="0"/>
              <a:t>Advanced Placement (AP)</a:t>
            </a:r>
          </a:p>
          <a:p>
            <a:pPr lvl="1" eaLnBrk="1" hangingPunct="1"/>
            <a:r>
              <a:rPr lang="en-US" sz="2400" dirty="0" smtClean="0"/>
              <a:t>College-Level Exam Program (CLEP)</a:t>
            </a:r>
          </a:p>
          <a:p>
            <a:pPr lvl="1" eaLnBrk="1" hangingPunct="1"/>
            <a:r>
              <a:rPr lang="en-US" sz="2400" dirty="0" smtClean="0"/>
              <a:t>International Baccalaureate (IB)</a:t>
            </a:r>
          </a:p>
          <a:p>
            <a:pPr lvl="1" eaLnBrk="1" hangingPunct="1"/>
            <a:endParaRPr lang="en-US" dirty="0" smtClean="0"/>
          </a:p>
          <a:p>
            <a:pPr eaLnBrk="1" hangingPunct="1"/>
            <a:r>
              <a:rPr lang="en-US" sz="4000" dirty="0" smtClean="0"/>
              <a:t>College-level coursework</a:t>
            </a:r>
          </a:p>
          <a:p>
            <a:pPr lvl="1" eaLnBrk="1" hangingPunct="1"/>
            <a:r>
              <a:rPr lang="en-US" sz="2400" dirty="0" smtClean="0"/>
              <a:t>Two-year colleges and universities</a:t>
            </a:r>
          </a:p>
          <a:p>
            <a:pPr lvl="1" eaLnBrk="1" hangingPunct="1"/>
            <a:r>
              <a:rPr lang="en-US" sz="2400" dirty="0" smtClean="0"/>
              <a:t>Four-year colleges and universities</a:t>
            </a:r>
          </a:p>
          <a:p>
            <a:pPr lvl="1" eaLnBrk="1" hangingPunct="1"/>
            <a:r>
              <a:rPr lang="en-US" sz="2400" dirty="0" smtClean="0"/>
              <a:t>International colleges and universities (including study abroad not taken through the UMBC program)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r>
              <a:rPr lang="en-US" sz="4900" dirty="0" smtClean="0"/>
              <a:t>Transfer Credit:</a:t>
            </a:r>
            <a:br>
              <a:rPr lang="en-US" sz="4900" dirty="0" smtClean="0"/>
            </a:br>
            <a:r>
              <a:rPr lang="en-US" sz="4400" dirty="0" smtClean="0"/>
              <a:t>Transfer Process</a:t>
            </a:r>
          </a:p>
        </p:txBody>
      </p:sp>
      <p:sp>
        <p:nvSpPr>
          <p:cNvPr id="5123" name="Content Placeholder 2"/>
          <p:cNvSpPr>
            <a:spLocks noGrp="1"/>
          </p:cNvSpPr>
          <p:nvPr>
            <p:ph idx="1"/>
          </p:nvPr>
        </p:nvSpPr>
        <p:spPr/>
        <p:txBody>
          <a:bodyPr>
            <a:normAutofit/>
          </a:bodyPr>
          <a:lstStyle/>
          <a:p>
            <a:r>
              <a:rPr lang="en-US" dirty="0" smtClean="0"/>
              <a:t>Receipt of OFFICIAL transcripts from previous schools in Admissions</a:t>
            </a:r>
          </a:p>
          <a:p>
            <a:pPr lvl="1">
              <a:lnSpc>
                <a:spcPct val="80000"/>
              </a:lnSpc>
            </a:pPr>
            <a:r>
              <a:rPr lang="en-US" dirty="0"/>
              <a:t>Schools must be regionally accredited</a:t>
            </a:r>
          </a:p>
          <a:p>
            <a:pPr lvl="1">
              <a:lnSpc>
                <a:spcPct val="80000"/>
              </a:lnSpc>
            </a:pPr>
            <a:r>
              <a:rPr lang="en-US" dirty="0"/>
              <a:t>AP &amp; CLEP Exam Scores directly from College Board</a:t>
            </a:r>
          </a:p>
          <a:p>
            <a:pPr lvl="1">
              <a:lnSpc>
                <a:spcPct val="80000"/>
              </a:lnSpc>
            </a:pPr>
            <a:r>
              <a:rPr lang="en-US" dirty="0"/>
              <a:t>IB Exam Scores directly from International Baccalaureate</a:t>
            </a:r>
          </a:p>
          <a:p>
            <a:pPr lvl="1">
              <a:lnSpc>
                <a:spcPct val="80000"/>
              </a:lnSpc>
            </a:pPr>
            <a:r>
              <a:rPr lang="en-US" dirty="0"/>
              <a:t>International Credentials must be accompanied by an AACRAO foreign credential </a:t>
            </a:r>
            <a:r>
              <a:rPr lang="en-US" dirty="0" smtClean="0"/>
              <a:t>evaluation</a:t>
            </a:r>
          </a:p>
          <a:p>
            <a:r>
              <a:rPr lang="en-US" dirty="0" smtClean="0"/>
              <a:t>Students do not receive a Transfer Credit Report (TCR) until they are admitted</a:t>
            </a:r>
          </a:p>
          <a:p>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sz="4900" dirty="0" smtClean="0"/>
              <a:t>Transfer Credit:</a:t>
            </a:r>
            <a:br>
              <a:rPr lang="en-US" sz="4900" dirty="0" smtClean="0"/>
            </a:br>
            <a:r>
              <a:rPr lang="en-US" sz="4400" dirty="0" smtClean="0"/>
              <a:t>Transfer Policies</a:t>
            </a:r>
          </a:p>
        </p:txBody>
      </p:sp>
      <p:sp>
        <p:nvSpPr>
          <p:cNvPr id="7171" name="Content Placeholder 2"/>
          <p:cNvSpPr>
            <a:spLocks noGrp="1"/>
          </p:cNvSpPr>
          <p:nvPr>
            <p:ph idx="1"/>
          </p:nvPr>
        </p:nvSpPr>
        <p:spPr/>
        <p:txBody>
          <a:bodyPr>
            <a:normAutofit/>
          </a:bodyPr>
          <a:lstStyle/>
          <a:p>
            <a:r>
              <a:rPr lang="en-US" dirty="0" smtClean="0"/>
              <a:t>Maximum credits transferred to UMBC</a:t>
            </a:r>
          </a:p>
          <a:p>
            <a:pPr lvl="1"/>
            <a:r>
              <a:rPr lang="en-US" dirty="0" smtClean="0"/>
              <a:t>60 credits from Community Colleges</a:t>
            </a:r>
          </a:p>
          <a:p>
            <a:pPr lvl="2"/>
            <a:r>
              <a:rPr lang="en-US" dirty="0" smtClean="0"/>
              <a:t>65 credits for Engineering Majors only </a:t>
            </a:r>
          </a:p>
          <a:p>
            <a:pPr lvl="2"/>
            <a:r>
              <a:rPr lang="en-US" dirty="0" smtClean="0"/>
              <a:t>64 credits for Associate of Arts in Teaching (MD Colleges only)</a:t>
            </a:r>
          </a:p>
          <a:p>
            <a:pPr lvl="1"/>
            <a:r>
              <a:rPr lang="en-US" dirty="0" smtClean="0"/>
              <a:t>90 total credits maximum</a:t>
            </a:r>
          </a:p>
          <a:p>
            <a:pPr lvl="1"/>
            <a:r>
              <a:rPr lang="en-US" dirty="0" smtClean="0"/>
              <a:t>The Degree Audit advising tool will enforce these limits</a:t>
            </a:r>
          </a:p>
          <a:p>
            <a:endParaRPr lang="en-US" dirty="0" smtClean="0"/>
          </a:p>
          <a:p>
            <a:r>
              <a:rPr lang="en-US" dirty="0" smtClean="0"/>
              <a:t>Transfer credit does not factor into the UMBC GPA</a:t>
            </a:r>
          </a:p>
          <a:p>
            <a:endParaRPr lang="en-US" dirty="0" smtClean="0"/>
          </a:p>
          <a:p>
            <a:r>
              <a:rPr lang="en-US" dirty="0" smtClean="0"/>
              <a:t>Need C or better for course to transfer </a:t>
            </a:r>
          </a:p>
          <a:p>
            <a:pPr lvl="1"/>
            <a:r>
              <a:rPr lang="en-US" dirty="0" smtClean="0"/>
              <a:t>Exception: Maryland Community Colleges and USM schools prior to enrollment at UMBC</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1564</TotalTime>
  <Words>2903</Words>
  <Application>Microsoft Office PowerPoint</Application>
  <PresentationFormat>On-screen Show (4:3)</PresentationFormat>
  <Paragraphs>353</Paragraphs>
  <Slides>51</Slides>
  <Notes>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Executive</vt:lpstr>
      <vt:lpstr>Undergraduate Progress</vt:lpstr>
      <vt:lpstr>Undergraduate Progress</vt:lpstr>
      <vt:lpstr>Glossary</vt:lpstr>
      <vt:lpstr>New!</vt:lpstr>
      <vt:lpstr>New!</vt:lpstr>
      <vt:lpstr>Policies Updated Within the Last Year</vt:lpstr>
      <vt:lpstr>Transfer Credit: Types of Transfer Credit</vt:lpstr>
      <vt:lpstr>Transfer Credit: Transfer Process</vt:lpstr>
      <vt:lpstr>Transfer Credit: Transfer Policies</vt:lpstr>
      <vt:lpstr>Transfer Credit: Transfer Policies</vt:lpstr>
      <vt:lpstr>Transfer Credit: Understanding the TCR</vt:lpstr>
      <vt:lpstr>Transfer Credit: Understanding the TCR</vt:lpstr>
      <vt:lpstr>Transfer Credit: Transfer Policies</vt:lpstr>
      <vt:lpstr>Transfer Credit: Transfer Policies</vt:lpstr>
      <vt:lpstr>Transfer Credit: Transfer Policies</vt:lpstr>
      <vt:lpstr>Transfer Credit: Current Students</vt:lpstr>
      <vt:lpstr>Transfer Credit: Understanding the TCR</vt:lpstr>
      <vt:lpstr>General Education Codes</vt:lpstr>
      <vt:lpstr>PowerPoint Presentation</vt:lpstr>
      <vt:lpstr>Transfer Credit: Test Credit</vt:lpstr>
      <vt:lpstr>Transfer Credit: Course Descriptions</vt:lpstr>
      <vt:lpstr>TES Public View</vt:lpstr>
      <vt:lpstr>TES Public View</vt:lpstr>
      <vt:lpstr>Transfer Credit: Verification of Transferability</vt:lpstr>
      <vt:lpstr>Transfer Credit: Verification of Transferability</vt:lpstr>
      <vt:lpstr>Study Abroad</vt:lpstr>
      <vt:lpstr>PowerPoint Presentation</vt:lpstr>
      <vt:lpstr>Transfer Credit: Questions</vt:lpstr>
      <vt:lpstr>Degree Audit</vt:lpstr>
      <vt:lpstr>Degree Audit: Mechanics of the Audit</vt:lpstr>
      <vt:lpstr>PowerPoint Presentation</vt:lpstr>
      <vt:lpstr>Degree Audit: Mechanics of the Audit</vt:lpstr>
      <vt:lpstr>Degree Audit: Mechanics of the Audit</vt:lpstr>
      <vt:lpstr>Degree Audit: Exceptions and Substitutions</vt:lpstr>
      <vt:lpstr>Degree Audit: Exceptions and Substitutions</vt:lpstr>
      <vt:lpstr>Degree Audit: Reviewing Audits</vt:lpstr>
      <vt:lpstr>Degree Audit: Additional Codes</vt:lpstr>
      <vt:lpstr>Degree Audit: Questions</vt:lpstr>
      <vt:lpstr>Graduation</vt:lpstr>
      <vt:lpstr>Graduation: Phase One - Applications</vt:lpstr>
      <vt:lpstr>Graduation: Phase One - Applications</vt:lpstr>
      <vt:lpstr>Graduation: Phase One - Applications</vt:lpstr>
      <vt:lpstr>Graduation: Phase Two - Reviews</vt:lpstr>
      <vt:lpstr>Graduation: Phase Two - Reviews</vt:lpstr>
      <vt:lpstr>Graduation: Phase Two - Reviews</vt:lpstr>
      <vt:lpstr>Graduation: Phase Two - Reviews</vt:lpstr>
      <vt:lpstr>Graduation: Phase Two - Reviews</vt:lpstr>
      <vt:lpstr>Graduation: Phase Three - Communication</vt:lpstr>
      <vt:lpstr>Graduation: Phase Four – Posting of Degrees</vt:lpstr>
      <vt:lpstr>Graduation: Phase Four – Posting of Degrees</vt:lpstr>
      <vt:lpstr>Graduation: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Volpe</dc:creator>
  <cp:lastModifiedBy>Conor Aylsworth</cp:lastModifiedBy>
  <cp:revision>104</cp:revision>
  <dcterms:created xsi:type="dcterms:W3CDTF">2013-03-05T17:58:40Z</dcterms:created>
  <dcterms:modified xsi:type="dcterms:W3CDTF">2014-10-09T20:09:24Z</dcterms:modified>
</cp:coreProperties>
</file>