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75" r:id="rId3"/>
    <p:sldId id="284" r:id="rId4"/>
    <p:sldId id="257" r:id="rId5"/>
    <p:sldId id="259" r:id="rId6"/>
    <p:sldId id="260" r:id="rId7"/>
    <p:sldId id="262" r:id="rId8"/>
    <p:sldId id="261" r:id="rId9"/>
    <p:sldId id="274" r:id="rId10"/>
    <p:sldId id="263" r:id="rId11"/>
    <p:sldId id="280" r:id="rId12"/>
    <p:sldId id="264" r:id="rId13"/>
    <p:sldId id="281" r:id="rId14"/>
    <p:sldId id="277" r:id="rId15"/>
    <p:sldId id="265" r:id="rId16"/>
    <p:sldId id="266" r:id="rId17"/>
    <p:sldId id="267" r:id="rId18"/>
    <p:sldId id="282" r:id="rId19"/>
    <p:sldId id="270" r:id="rId20"/>
    <p:sldId id="268" r:id="rId21"/>
    <p:sldId id="269" r:id="rId22"/>
    <p:sldId id="283" r:id="rId23"/>
    <p:sldId id="258" r:id="rId24"/>
    <p:sldId id="279" r:id="rId25"/>
    <p:sldId id="276" r:id="rId26"/>
    <p:sldId id="286" r:id="rId27"/>
    <p:sldId id="287" r:id="rId2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51736" autoAdjust="0"/>
  </p:normalViewPr>
  <p:slideViewPr>
    <p:cSldViewPr>
      <p:cViewPr>
        <p:scale>
          <a:sx n="62" d="100"/>
          <a:sy n="62" d="100"/>
        </p:scale>
        <p:origin x="-302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773"/>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773"/>
          </a:xfrm>
          <a:prstGeom prst="rect">
            <a:avLst/>
          </a:prstGeom>
        </p:spPr>
        <p:txBody>
          <a:bodyPr vert="horz" lIns="92610" tIns="46305" rIns="92610" bIns="46305" rtlCol="0"/>
          <a:lstStyle>
            <a:lvl1pPr algn="r">
              <a:defRPr sz="1200"/>
            </a:lvl1pPr>
          </a:lstStyle>
          <a:p>
            <a:fld id="{C447B325-6552-4434-9118-EE95928A401F}" type="datetimeFigureOut">
              <a:rPr lang="en-US" smtClean="0"/>
              <a:t>9/17/2015</a:t>
            </a:fld>
            <a:endParaRPr lang="en-US"/>
          </a:p>
        </p:txBody>
      </p:sp>
      <p:sp>
        <p:nvSpPr>
          <p:cNvPr id="4" name="Footer Placeholder 3"/>
          <p:cNvSpPr>
            <a:spLocks noGrp="1"/>
          </p:cNvSpPr>
          <p:nvPr>
            <p:ph type="ftr" sz="quarter" idx="2"/>
          </p:nvPr>
        </p:nvSpPr>
        <p:spPr>
          <a:xfrm>
            <a:off x="0" y="8841738"/>
            <a:ext cx="3056414" cy="465773"/>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1738"/>
            <a:ext cx="3056414" cy="465773"/>
          </a:xfrm>
          <a:prstGeom prst="rect">
            <a:avLst/>
          </a:prstGeom>
        </p:spPr>
        <p:txBody>
          <a:bodyPr vert="horz" lIns="92610" tIns="46305" rIns="92610" bIns="46305" rtlCol="0" anchor="b"/>
          <a:lstStyle>
            <a:lvl1pPr algn="r">
              <a:defRPr sz="1200"/>
            </a:lvl1pPr>
          </a:lstStyle>
          <a:p>
            <a:fld id="{434321A4-FE04-4E1D-B1AE-04138EF25B13}" type="slidenum">
              <a:rPr lang="en-US" smtClean="0"/>
              <a:t>‹#›</a:t>
            </a:fld>
            <a:endParaRPr lang="en-US"/>
          </a:p>
        </p:txBody>
      </p:sp>
    </p:spTree>
    <p:extLst>
      <p:ext uri="{BB962C8B-B14F-4D97-AF65-F5344CB8AC3E}">
        <p14:creationId xmlns:p14="http://schemas.microsoft.com/office/powerpoint/2010/main" val="2515199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2610" tIns="46305" rIns="92610" bIns="46305" rtlCol="0"/>
          <a:lstStyle>
            <a:lvl1pPr algn="r">
              <a:defRPr sz="1200"/>
            </a:lvl1pPr>
          </a:lstStyle>
          <a:p>
            <a:fld id="{CE9203D1-5D5C-49DE-A26E-D8DE62C3FB99}" type="datetimeFigureOut">
              <a:rPr lang="en-US" smtClean="0"/>
              <a:t>9/17/2015</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610" tIns="46305" rIns="92610" bIns="46305" rtlCol="0" anchor="ctr"/>
          <a:lstStyle/>
          <a:p>
            <a:endParaRPr lang="en-US"/>
          </a:p>
        </p:txBody>
      </p:sp>
      <p:sp>
        <p:nvSpPr>
          <p:cNvPr id="5" name="Notes Placeholder 4"/>
          <p:cNvSpPr>
            <a:spLocks noGrp="1"/>
          </p:cNvSpPr>
          <p:nvPr>
            <p:ph type="body" sz="quarter" idx="3"/>
          </p:nvPr>
        </p:nvSpPr>
        <p:spPr>
          <a:xfrm>
            <a:off x="705327" y="4421824"/>
            <a:ext cx="5642610" cy="4189095"/>
          </a:xfrm>
          <a:prstGeom prst="rect">
            <a:avLst/>
          </a:prstGeom>
        </p:spPr>
        <p:txBody>
          <a:bodyPr vert="horz" lIns="92610" tIns="46305" rIns="92610" bIns="463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2610" tIns="46305" rIns="92610" bIns="46305" rtlCol="0" anchor="b"/>
          <a:lstStyle>
            <a:lvl1pPr algn="r">
              <a:defRPr sz="1200"/>
            </a:lvl1pPr>
          </a:lstStyle>
          <a:p>
            <a:fld id="{DC63BD7D-6A33-4A3C-A099-FEC798CCF339}" type="slidenum">
              <a:rPr lang="en-US" smtClean="0"/>
              <a:t>‹#›</a:t>
            </a:fld>
            <a:endParaRPr lang="en-US"/>
          </a:p>
        </p:txBody>
      </p:sp>
    </p:spTree>
    <p:extLst>
      <p:ext uri="{BB962C8B-B14F-4D97-AF65-F5344CB8AC3E}">
        <p14:creationId xmlns:p14="http://schemas.microsoft.com/office/powerpoint/2010/main" val="13274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runipt.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a:t>
            </a:fld>
            <a:endParaRPr lang="en-US"/>
          </a:p>
        </p:txBody>
      </p:sp>
    </p:spTree>
    <p:extLst>
      <p:ext uri="{BB962C8B-B14F-4D97-AF65-F5344CB8AC3E}">
        <p14:creationId xmlns:p14="http://schemas.microsoft.com/office/powerpoint/2010/main" val="2036289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your name</a:t>
            </a:r>
            <a:r>
              <a:rPr lang="en-US" baseline="0" dirty="0" smtClean="0"/>
              <a:t> should appears at the top</a:t>
            </a:r>
          </a:p>
          <a:p>
            <a:r>
              <a:rPr lang="en-US" sz="2000" dirty="0"/>
              <a:t>The home page contains two links on the left hand side of the page:  </a:t>
            </a:r>
          </a:p>
          <a:p>
            <a:r>
              <a:rPr lang="en-US" sz="2000" dirty="0"/>
              <a:t>My Forms (detailed later in this tutorial) and</a:t>
            </a:r>
          </a:p>
          <a:p>
            <a:r>
              <a:rPr lang="en-US" sz="2000" dirty="0"/>
              <a:t>Change Password - If you wish to change your password please use this link.</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10</a:t>
            </a:fld>
            <a:endParaRPr lang="en-US"/>
          </a:p>
        </p:txBody>
      </p:sp>
    </p:spTree>
    <p:extLst>
      <p:ext uri="{BB962C8B-B14F-4D97-AF65-F5344CB8AC3E}">
        <p14:creationId xmlns:p14="http://schemas.microsoft.com/office/powerpoint/2010/main" val="3573459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Located in the middle of the IPT Field Instructor home page, you will two tabs with the following links: Home and Field Instructor Detail (this is where you would keep you address, phone number, and email up to date)</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11</a:t>
            </a:fld>
            <a:endParaRPr lang="en-US"/>
          </a:p>
        </p:txBody>
      </p:sp>
    </p:spTree>
    <p:extLst>
      <p:ext uri="{BB962C8B-B14F-4D97-AF65-F5344CB8AC3E}">
        <p14:creationId xmlns:p14="http://schemas.microsoft.com/office/powerpoint/2010/main" val="385484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a:t>field instructor detail page provides us with the most up to date information about you;  please make sure this information is correct and always up to date</a:t>
            </a:r>
          </a:p>
          <a:p>
            <a:r>
              <a:rPr lang="en-US" dirty="0"/>
              <a:t>Upload picture:  We do not require that you upload a photo but you may do so if you wish</a:t>
            </a:r>
          </a:p>
          <a:p>
            <a:r>
              <a:rPr lang="en-US" dirty="0"/>
              <a:t>Forms:  </a:t>
            </a:r>
            <a:r>
              <a:rPr lang="en-US" b="1" dirty="0"/>
              <a:t>(Could you circle the word Forms in red?)</a:t>
            </a:r>
            <a:r>
              <a:rPr lang="en-US" dirty="0"/>
              <a:t>  A complete discussion of the forms function will be discussed on the next few slides.</a:t>
            </a:r>
          </a:p>
          <a:p>
            <a:endParaRPr lang="en-US" sz="1100" dirty="0"/>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12</a:t>
            </a:fld>
            <a:endParaRPr lang="en-US"/>
          </a:p>
        </p:txBody>
      </p:sp>
    </p:spTree>
    <p:extLst>
      <p:ext uri="{BB962C8B-B14F-4D97-AF65-F5344CB8AC3E}">
        <p14:creationId xmlns:p14="http://schemas.microsoft.com/office/powerpoint/2010/main" val="11745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Internship Assignments:  </a:t>
            </a:r>
            <a:r>
              <a:rPr lang="en-US" b="1" dirty="0" smtClean="0"/>
              <a:t>(Could you circle the Internship Assignments section in red?)</a:t>
            </a:r>
          </a:p>
          <a:p>
            <a:r>
              <a:rPr lang="en-US" dirty="0" smtClean="0"/>
              <a:t>This section lists all the students who are currently assigned to you and your agency and have you as their field instructor. If you need contact information for these students, click on the View link to the left of their name. You will then be directed to that student’s Student Detail page that lists contact information as well as each student’s faculty liaison.</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13</a:t>
            </a:fld>
            <a:endParaRPr lang="en-US"/>
          </a:p>
        </p:txBody>
      </p:sp>
    </p:spTree>
    <p:extLst>
      <p:ext uri="{BB962C8B-B14F-4D97-AF65-F5344CB8AC3E}">
        <p14:creationId xmlns:p14="http://schemas.microsoft.com/office/powerpoint/2010/main" val="2020732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104"/>
            <a:r>
              <a:rPr lang="en-US" b="1" dirty="0" smtClean="0"/>
              <a:t>1. </a:t>
            </a:r>
            <a:r>
              <a:rPr lang="en-US" b="1" dirty="0"/>
              <a:t>I can change my password from </a:t>
            </a:r>
            <a:r>
              <a:rPr lang="en-US" b="1" dirty="0" smtClean="0"/>
              <a:t>the </a:t>
            </a:r>
            <a:r>
              <a:rPr lang="en-US" b="1" dirty="0"/>
              <a:t>IPT homepage.</a:t>
            </a:r>
          </a:p>
          <a:p>
            <a:r>
              <a:rPr lang="en-US" b="1" dirty="0" smtClean="0"/>
              <a:t>Answer:  Yes</a:t>
            </a:r>
            <a:r>
              <a:rPr lang="en-US" b="0" dirty="0" smtClean="0"/>
              <a:t>; this</a:t>
            </a:r>
            <a:r>
              <a:rPr lang="en-US" b="0" baseline="0" dirty="0" smtClean="0"/>
              <a:t> is one of two links on the left-hand side of the homepage, along with the Forms link.</a:t>
            </a:r>
          </a:p>
          <a:p>
            <a:endParaRPr lang="en-US" dirty="0"/>
          </a:p>
          <a:p>
            <a:r>
              <a:rPr lang="en-US" b="1" dirty="0"/>
              <a:t>2. The Field Instructor Detail tab is where I would keep my address, phone number, and email up to date.</a:t>
            </a:r>
          </a:p>
          <a:p>
            <a:r>
              <a:rPr lang="en-US" b="1" dirty="0"/>
              <a:t>Answer:  Yes; </a:t>
            </a:r>
            <a:r>
              <a:rPr lang="en-US" dirty="0"/>
              <a:t>you can access this at any time and should make sure that the information is kept up to date.</a:t>
            </a:r>
          </a:p>
          <a:p>
            <a:endParaRPr lang="en-US" dirty="0"/>
          </a:p>
          <a:p>
            <a:r>
              <a:rPr lang="en-US" b="1" dirty="0"/>
              <a:t>3. Under the Field Instructor Detail tab, I can see a list of students that are assigned to me for the semester.</a:t>
            </a:r>
          </a:p>
          <a:p>
            <a:r>
              <a:rPr lang="en-US" b="1" dirty="0"/>
              <a:t>Answer:  Yes, </a:t>
            </a:r>
            <a:r>
              <a:rPr lang="en-US" dirty="0"/>
              <a:t>this is true; you can see the student name and phone number. Also, if you click on the “View” link, you will be taken to their Student Detail page where you can view all contact information as well as their assigned liaison.</a:t>
            </a:r>
            <a:endParaRPr lang="en-US" b="0" dirty="0"/>
          </a:p>
        </p:txBody>
      </p:sp>
      <p:sp>
        <p:nvSpPr>
          <p:cNvPr id="4" name="Slide Number Placeholder 3"/>
          <p:cNvSpPr>
            <a:spLocks noGrp="1"/>
          </p:cNvSpPr>
          <p:nvPr>
            <p:ph type="sldNum" sz="quarter" idx="10"/>
          </p:nvPr>
        </p:nvSpPr>
        <p:spPr/>
        <p:txBody>
          <a:bodyPr/>
          <a:lstStyle/>
          <a:p>
            <a:fld id="{DC63BD7D-6A33-4A3C-A099-FEC798CCF339}" type="slidenum">
              <a:rPr lang="en-US" smtClean="0"/>
              <a:t>14</a:t>
            </a:fld>
            <a:endParaRPr lang="en-US"/>
          </a:p>
        </p:txBody>
      </p:sp>
    </p:spTree>
    <p:extLst>
      <p:ext uri="{BB962C8B-B14F-4D97-AF65-F5344CB8AC3E}">
        <p14:creationId xmlns:p14="http://schemas.microsoft.com/office/powerpoint/2010/main" val="3499342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forms function is one of the most important aspects of the IPT system, and it is imperative that UMBC students and field instructors understand and look for scheduled forms.</a:t>
            </a:r>
          </a:p>
          <a:p>
            <a:r>
              <a:rPr lang="en-US" dirty="0"/>
              <a:t>Forms are online documents that allow students, field instructors, and the field liaisons to complete fieldwork materials electronically rather than by hardcopy. Several forms will be generated through IPT, and it is each user’s responsibility to complete their portion of a Form in a timely manner.</a:t>
            </a:r>
          </a:p>
          <a:p>
            <a:r>
              <a:rPr lang="en-US" dirty="0" smtClean="0"/>
              <a:t>Notifications </a:t>
            </a:r>
            <a:r>
              <a:rPr lang="en-US" dirty="0"/>
              <a:t>of when forms are generated are sent via email to students and field instructors so it is very important that you keep your email address up to date.</a:t>
            </a:r>
          </a:p>
          <a:p>
            <a:r>
              <a:rPr lang="en-US" dirty="0"/>
              <a:t>It is the student and field instructor’s responsibility to complete all forms by the scheduled </a:t>
            </a:r>
            <a:r>
              <a:rPr lang="en-US" dirty="0" smtClean="0"/>
              <a:t>deadlines.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have any questions on a Form, please contact either Adrienne Ekas-Mueting or Katie </a:t>
            </a:r>
            <a:r>
              <a:rPr lang="en-US" dirty="0" err="1" smtClean="0"/>
              <a:t>Leiser</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15</a:t>
            </a:fld>
            <a:endParaRPr lang="en-US"/>
          </a:p>
        </p:txBody>
      </p:sp>
    </p:spTree>
    <p:extLst>
      <p:ext uri="{BB962C8B-B14F-4D97-AF65-F5344CB8AC3E}">
        <p14:creationId xmlns:p14="http://schemas.microsoft.com/office/powerpoint/2010/main" val="2208333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104"/>
            <a:r>
              <a:rPr lang="en-US" dirty="0" smtClean="0"/>
              <a:t>To access or view a scheduled Form, click on My Forms link on the left hand side of your home page or in the upper left hand section of the Field Instructor Detail page. In this example, the field instructor has 2 new forms to review and sign. </a:t>
            </a:r>
          </a:p>
          <a:p>
            <a:pPr defTabSz="926104"/>
            <a:r>
              <a:rPr lang="en-US" b="1" dirty="0" smtClean="0"/>
              <a:t>Please circle in red,</a:t>
            </a:r>
            <a:r>
              <a:rPr lang="en-US" b="1" baseline="0" dirty="0" smtClean="0"/>
              <a:t> “My Forms (2)”</a:t>
            </a:r>
            <a:endParaRPr lang="en-US" b="1" dirty="0" smtClean="0"/>
          </a:p>
          <a:p>
            <a:r>
              <a:rPr lang="en-US" dirty="0" smtClean="0"/>
              <a:t>Click on the</a:t>
            </a:r>
            <a:r>
              <a:rPr lang="en-US" baseline="0" dirty="0" smtClean="0"/>
              <a:t> My Forms link </a:t>
            </a:r>
            <a:r>
              <a:rPr lang="en-US" dirty="0" smtClean="0"/>
              <a:t>to access your Online Form List.</a:t>
            </a:r>
          </a:p>
        </p:txBody>
      </p:sp>
      <p:sp>
        <p:nvSpPr>
          <p:cNvPr id="4" name="Slide Number Placeholder 3"/>
          <p:cNvSpPr>
            <a:spLocks noGrp="1"/>
          </p:cNvSpPr>
          <p:nvPr>
            <p:ph type="sldNum" sz="quarter" idx="10"/>
          </p:nvPr>
        </p:nvSpPr>
        <p:spPr/>
        <p:txBody>
          <a:bodyPr/>
          <a:lstStyle/>
          <a:p>
            <a:fld id="{DC63BD7D-6A33-4A3C-A099-FEC798CCF339}" type="slidenum">
              <a:rPr lang="en-US" smtClean="0"/>
              <a:t>16</a:t>
            </a:fld>
            <a:endParaRPr lang="en-US"/>
          </a:p>
        </p:txBody>
      </p:sp>
    </p:spTree>
    <p:extLst>
      <p:ext uri="{BB962C8B-B14F-4D97-AF65-F5344CB8AC3E}">
        <p14:creationId xmlns:p14="http://schemas.microsoft.com/office/powerpoint/2010/main" val="3828827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scheduled Form will be listed along with information regarding the progress of  the Form. Here you will find a variety of summary information for each form including the name of the form, the student name (along with an e-mail link if you need to ask the student a question regarding the Form), the status of the Form (whether it is active or complete), whose action is needed (Student, Field Instructor,  or Field Liaison), and the due date for when the Form should be completed.</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17</a:t>
            </a:fld>
            <a:endParaRPr lang="en-US"/>
          </a:p>
        </p:txBody>
      </p:sp>
    </p:spTree>
    <p:extLst>
      <p:ext uri="{BB962C8B-B14F-4D97-AF65-F5344CB8AC3E}">
        <p14:creationId xmlns:p14="http://schemas.microsoft.com/office/powerpoint/2010/main" val="3325700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note that in most cases, the student will sign first, then the field instructor, and then the field liaison.</a:t>
            </a:r>
          </a:p>
          <a:p>
            <a:r>
              <a:rPr lang="en-US" dirty="0" smtClean="0"/>
              <a:t>This is an example of forms that are ready for the field instructor to sign:</a:t>
            </a:r>
          </a:p>
          <a:p>
            <a:r>
              <a:rPr lang="en-US" dirty="0" smtClean="0"/>
              <a:t>(Please note that the column “waiting for” shows that the field instructor needs to sign it.)</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18</a:t>
            </a:fld>
            <a:endParaRPr lang="en-US"/>
          </a:p>
        </p:txBody>
      </p:sp>
    </p:spTree>
    <p:extLst>
      <p:ext uri="{BB962C8B-B14F-4D97-AF65-F5344CB8AC3E}">
        <p14:creationId xmlns:p14="http://schemas.microsoft.com/office/powerpoint/2010/main" val="4187100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complete your portion, click on the View link on the left –hand side of the page. </a:t>
            </a:r>
          </a:p>
          <a:p>
            <a:pPr defTabSz="926104"/>
            <a:r>
              <a:rPr lang="en-US" dirty="0" smtClean="0"/>
              <a:t>Once you click on View, </a:t>
            </a:r>
            <a:r>
              <a:rPr lang="en-US" dirty="0"/>
              <a:t>this will bring up the Form along with required fields for you to fill out. After filling out the Form, you must electronically sign the document by typing your name. Because IPT is a password protected site, meaning only you know your user name and password, your electronic signature constitutes a legally binding document. </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19</a:t>
            </a:fld>
            <a:endParaRPr lang="en-US"/>
          </a:p>
        </p:txBody>
      </p:sp>
    </p:spTree>
    <p:extLst>
      <p:ext uri="{BB962C8B-B14F-4D97-AF65-F5344CB8AC3E}">
        <p14:creationId xmlns:p14="http://schemas.microsoft.com/office/powerpoint/2010/main" val="1903769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IPT is a web-based field education software program and is secure; your personal information cannot be located through online search engines such as Google. 	</a:t>
            </a:r>
          </a:p>
          <a:p>
            <a:r>
              <a:rPr lang="en-US" b="1" dirty="0" smtClean="0"/>
              <a:t>Answer:  Yes, this is true; </a:t>
            </a:r>
            <a:r>
              <a:rPr lang="en-US" dirty="0" smtClean="0"/>
              <a:t>field instructor log in information and passwords are not even accessible by the Office of Field Education.</a:t>
            </a:r>
          </a:p>
          <a:p>
            <a:endParaRPr lang="en-US" dirty="0" smtClean="0"/>
          </a:p>
          <a:p>
            <a:pPr defTabSz="926104"/>
            <a:r>
              <a:rPr lang="en-US" b="1" dirty="0" smtClean="0"/>
              <a:t>2</a:t>
            </a:r>
            <a:r>
              <a:rPr lang="en-US" dirty="0" smtClean="0"/>
              <a:t>. </a:t>
            </a:r>
            <a:r>
              <a:rPr lang="en-US" b="1" dirty="0" smtClean="0"/>
              <a:t>All information entered into the Organization ID, User  Name, and Password fields are NOT upper/lower case sensitive.</a:t>
            </a:r>
          </a:p>
          <a:p>
            <a:r>
              <a:rPr lang="en-US" b="1" dirty="0" smtClean="0"/>
              <a:t>Answer:</a:t>
            </a:r>
            <a:r>
              <a:rPr lang="en-US" b="1" baseline="0" dirty="0" smtClean="0"/>
              <a:t>  No, this is false</a:t>
            </a:r>
            <a:r>
              <a:rPr lang="en-US" baseline="0" dirty="0" smtClean="0"/>
              <a:t>; all three fields are upper/lower case sensitive. </a:t>
            </a:r>
          </a:p>
          <a:p>
            <a:endParaRPr lang="en-US" baseline="0" dirty="0" smtClean="0"/>
          </a:p>
          <a:p>
            <a:r>
              <a:rPr lang="en-US" b="1" dirty="0" smtClean="0"/>
              <a:t>3. </a:t>
            </a:r>
            <a:r>
              <a:rPr lang="en-US" b="1" dirty="0" smtClean="0">
                <a:solidFill>
                  <a:prstClr val="black"/>
                </a:solidFill>
              </a:rPr>
              <a:t>The Organization ID for anyone using the UMBC IPT system is: </a:t>
            </a:r>
            <a:r>
              <a:rPr lang="en-US" b="1" dirty="0" err="1" smtClean="0">
                <a:solidFill>
                  <a:prstClr val="black"/>
                </a:solidFill>
              </a:rPr>
              <a:t>umbc</a:t>
            </a:r>
            <a:endParaRPr lang="en-US" b="1" dirty="0" smtClean="0">
              <a:solidFill>
                <a:prstClr val="black"/>
              </a:solidFill>
            </a:endParaRPr>
          </a:p>
          <a:p>
            <a:r>
              <a:rPr lang="en-US" b="1" dirty="0" smtClean="0">
                <a:solidFill>
                  <a:prstClr val="black"/>
                </a:solidFill>
              </a:rPr>
              <a:t>Answer:  Yes, this is true; </a:t>
            </a:r>
            <a:r>
              <a:rPr lang="en-US" dirty="0" smtClean="0">
                <a:solidFill>
                  <a:prstClr val="black"/>
                </a:solidFill>
              </a:rPr>
              <a:t>the ID is </a:t>
            </a:r>
            <a:r>
              <a:rPr lang="en-US" dirty="0" err="1" smtClean="0">
                <a:solidFill>
                  <a:prstClr val="black"/>
                </a:solidFill>
              </a:rPr>
              <a:t>umbc</a:t>
            </a:r>
            <a:r>
              <a:rPr lang="en-US" dirty="0" smtClean="0">
                <a:solidFill>
                  <a:prstClr val="black"/>
                </a:solidFill>
              </a:rPr>
              <a:t>, in all lower case</a:t>
            </a:r>
            <a:endParaRPr lang="en-US" b="0" dirty="0" smtClean="0"/>
          </a:p>
          <a:p>
            <a:endParaRPr lang="en-US" dirty="0" smtClean="0"/>
          </a:p>
          <a:p>
            <a:pPr defTabSz="926104"/>
            <a:r>
              <a:rPr lang="en-US" b="1" dirty="0" smtClean="0"/>
              <a:t>4. I can change my password from the IPT homepage.</a:t>
            </a:r>
          </a:p>
          <a:p>
            <a:r>
              <a:rPr lang="en-US" b="1" dirty="0" smtClean="0"/>
              <a:t>Answer:  Yes</a:t>
            </a:r>
            <a:r>
              <a:rPr lang="en-US" b="0" dirty="0" smtClean="0"/>
              <a:t>; this</a:t>
            </a:r>
            <a:r>
              <a:rPr lang="en-US" b="0" baseline="0" dirty="0" smtClean="0"/>
              <a:t> is one of two links on the left-hand side of the homepage, along with the Forms link.</a:t>
            </a:r>
          </a:p>
          <a:p>
            <a:endParaRPr lang="en-US" dirty="0" smtClean="0"/>
          </a:p>
          <a:p>
            <a:r>
              <a:rPr lang="en-US" b="1" dirty="0" smtClean="0"/>
              <a:t>5. The Field Instructor Detail tab is where I would keep my address, phone number, and email up to date.</a:t>
            </a:r>
          </a:p>
          <a:p>
            <a:r>
              <a:rPr lang="en-US" b="1" dirty="0" smtClean="0"/>
              <a:t>Answer:  Yes; </a:t>
            </a:r>
            <a:r>
              <a:rPr lang="en-US" dirty="0" smtClean="0"/>
              <a:t>you can access this at any time and should make sure that the information is kept up to date.</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2</a:t>
            </a:fld>
            <a:endParaRPr lang="en-US"/>
          </a:p>
        </p:txBody>
      </p:sp>
    </p:spTree>
    <p:extLst>
      <p:ext uri="{BB962C8B-B14F-4D97-AF65-F5344CB8AC3E}">
        <p14:creationId xmlns:p14="http://schemas.microsoft.com/office/powerpoint/2010/main" val="3776735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smtClean="0"/>
              <a:t>This is an example of a time sheet after the field instructor clicked on “View”.</a:t>
            </a:r>
            <a:r>
              <a:rPr lang="en-US" sz="1200" baseline="0" dirty="0" smtClean="0"/>
              <a:t> The </a:t>
            </a:r>
            <a:r>
              <a:rPr lang="en-US" sz="1200" dirty="0" smtClean="0"/>
              <a:t>student has already signed and the field instructor will click next to their name to “sign” the document. (Can</a:t>
            </a:r>
            <a:r>
              <a:rPr lang="en-US" sz="1200" baseline="0" dirty="0" smtClean="0"/>
              <a:t> you please circle </a:t>
            </a:r>
            <a:r>
              <a:rPr lang="en-US" sz="1200" b="1" baseline="0" dirty="0" smtClean="0"/>
              <a:t>“Click to sign Completed Document” in red?</a:t>
            </a:r>
            <a:r>
              <a:rPr lang="en-US" sz="1200" b="0" baseline="0" dirty="0" smtClean="0"/>
              <a:t>)</a:t>
            </a:r>
            <a:endParaRPr lang="en-US" sz="1200" b="1" dirty="0" smtClean="0"/>
          </a:p>
          <a:p>
            <a:pPr marL="0" indent="0">
              <a:buFont typeface="Arial" panose="020B0604020202020204" pitchFamily="34" charset="0"/>
              <a:buNone/>
            </a:pPr>
            <a:r>
              <a:rPr lang="en-US" sz="1200" dirty="0" smtClean="0"/>
              <a:t>Each “signer” will get an email when it’s their turn to sign the form.</a:t>
            </a:r>
          </a:p>
          <a:p>
            <a:pPr marL="0" indent="0">
              <a:buFont typeface="Arial" panose="020B0604020202020204" pitchFamily="34" charset="0"/>
              <a:buNone/>
            </a:pPr>
            <a:r>
              <a:rPr lang="en-US" sz="1200" dirty="0" smtClean="0"/>
              <a:t>Once a form has been signed, if changes need to be made, you will need to email Adrienne Ekas-Mueting or Katie </a:t>
            </a:r>
            <a:r>
              <a:rPr lang="en-US" sz="1200" dirty="0" err="1" smtClean="0"/>
              <a:t>Leiser</a:t>
            </a:r>
            <a:r>
              <a:rPr lang="en-US" sz="1200" dirty="0" smtClean="0"/>
              <a:t> to request the signature be cleared.  </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20</a:t>
            </a:fld>
            <a:endParaRPr lang="en-US"/>
          </a:p>
        </p:txBody>
      </p:sp>
    </p:spTree>
    <p:extLst>
      <p:ext uri="{BB962C8B-B14F-4D97-AF65-F5344CB8AC3E}">
        <p14:creationId xmlns:p14="http://schemas.microsoft.com/office/powerpoint/2010/main" val="22479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also the list of forms that lets the field instructor know that the student needs to sign first;</a:t>
            </a:r>
          </a:p>
          <a:p>
            <a:r>
              <a:rPr lang="en-US" dirty="0" smtClean="0"/>
              <a:t>When the status</a:t>
            </a:r>
            <a:r>
              <a:rPr lang="en-US" baseline="0" dirty="0" smtClean="0"/>
              <a:t> is showing “new”, this mean that the “waiting for” role needs to sign the form.</a:t>
            </a:r>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21</a:t>
            </a:fld>
            <a:endParaRPr lang="en-US"/>
          </a:p>
        </p:txBody>
      </p:sp>
    </p:spTree>
    <p:extLst>
      <p:ext uri="{BB962C8B-B14F-4D97-AF65-F5344CB8AC3E}">
        <p14:creationId xmlns:p14="http://schemas.microsoft.com/office/powerpoint/2010/main" val="993762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63BD7D-6A33-4A3C-A099-FEC798CCF339}" type="slidenum">
              <a:rPr lang="en-US" smtClean="0"/>
              <a:t>23</a:t>
            </a:fld>
            <a:endParaRPr lang="en-US"/>
          </a:p>
        </p:txBody>
      </p:sp>
    </p:spTree>
    <p:extLst>
      <p:ext uri="{BB962C8B-B14F-4D97-AF65-F5344CB8AC3E}">
        <p14:creationId xmlns:p14="http://schemas.microsoft.com/office/powerpoint/2010/main" val="1985982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104"/>
            <a:r>
              <a:rPr lang="en-US" b="1" dirty="0" smtClean="0"/>
              <a:t>1. </a:t>
            </a:r>
            <a:r>
              <a:rPr lang="en-US" b="1" dirty="0"/>
              <a:t>My student has to let me know when it is time for me to review and/or sign a </a:t>
            </a:r>
            <a:r>
              <a:rPr lang="en-US" b="1" dirty="0" smtClean="0"/>
              <a:t>form</a:t>
            </a:r>
            <a:r>
              <a:rPr lang="en-US" b="1" dirty="0"/>
              <a:t>, such as the Learning Contract.</a:t>
            </a:r>
          </a:p>
          <a:p>
            <a:pPr defTabSz="926104"/>
            <a:r>
              <a:rPr lang="en-US" b="1" dirty="0" smtClean="0"/>
              <a:t>Answer:  No</a:t>
            </a:r>
            <a:r>
              <a:rPr lang="en-US" b="0" dirty="0" smtClean="0"/>
              <a:t>;</a:t>
            </a:r>
            <a:r>
              <a:rPr lang="en-US" b="0" baseline="0" dirty="0" smtClean="0"/>
              <a:t> you will be able to see what forms are waiting for your review and/or signature under the “My Forms” link after you sign in; also, you will receive an email when a form is waiting for your review.</a:t>
            </a:r>
          </a:p>
          <a:p>
            <a:pPr defTabSz="926104"/>
            <a:endParaRPr lang="en-US" b="0" baseline="0" dirty="0" smtClean="0"/>
          </a:p>
          <a:p>
            <a:pPr marL="0" marR="0" lvl="1" indent="0" algn="l" defTabSz="926104" rtl="0" eaLnBrk="1" fontAlgn="auto" latinLnBrk="0" hangingPunct="1">
              <a:lnSpc>
                <a:spcPct val="100000"/>
              </a:lnSpc>
              <a:spcBef>
                <a:spcPts val="0"/>
              </a:spcBef>
              <a:spcAft>
                <a:spcPts val="0"/>
              </a:spcAft>
              <a:buClrTx/>
              <a:buSzTx/>
              <a:buFontTx/>
              <a:buNone/>
              <a:tabLst/>
              <a:defRPr/>
            </a:pPr>
            <a:r>
              <a:rPr lang="en-US" b="1" baseline="0" dirty="0" smtClean="0"/>
              <a:t>2.</a:t>
            </a:r>
            <a:r>
              <a:rPr lang="en-US" sz="1600" b="1" dirty="0" smtClean="0"/>
              <a:t> Because I sign the form electronically, it does not constitute a legally binding document.</a:t>
            </a:r>
          </a:p>
          <a:p>
            <a:pPr marL="0" marR="0" lvl="1" indent="0" algn="l" defTabSz="926104" rtl="0" eaLnBrk="1" fontAlgn="auto" latinLnBrk="0" hangingPunct="1">
              <a:lnSpc>
                <a:spcPct val="100000"/>
              </a:lnSpc>
              <a:spcBef>
                <a:spcPts val="0"/>
              </a:spcBef>
              <a:spcAft>
                <a:spcPts val="0"/>
              </a:spcAft>
              <a:buClrTx/>
              <a:buSzTx/>
              <a:buFontTx/>
              <a:buNone/>
              <a:tabLst/>
              <a:defRPr/>
            </a:pPr>
            <a:r>
              <a:rPr lang="en-US" b="1" baseline="0" dirty="0" smtClean="0"/>
              <a:t>Answer:  No</a:t>
            </a:r>
            <a:r>
              <a:rPr lang="en-US" b="0" baseline="0" dirty="0" smtClean="0"/>
              <a:t>; b</a:t>
            </a:r>
            <a:r>
              <a:rPr lang="en-US" dirty="0" smtClean="0"/>
              <a:t>ecause IPT is a password protected site, meaning only you know your user name and password, your electronic signature constitutes a legally binding document. </a:t>
            </a:r>
            <a:endParaRPr lang="en-US" b="0" baseline="0" dirty="0" smtClean="0"/>
          </a:p>
          <a:p>
            <a:pPr defTabSz="926104"/>
            <a:endParaRPr lang="en-US" b="0" baseline="0" dirty="0" smtClean="0"/>
          </a:p>
          <a:p>
            <a:pPr marL="0" lvl="1" indent="0">
              <a:buClr>
                <a:schemeClr val="accent3"/>
              </a:buClr>
              <a:buSzPct val="95000"/>
              <a:buNone/>
            </a:pPr>
            <a:r>
              <a:rPr lang="en-US" b="1" baseline="0" dirty="0" smtClean="0"/>
              <a:t>3. </a:t>
            </a:r>
            <a:r>
              <a:rPr lang="en-US" sz="1600" b="1" dirty="0" smtClean="0"/>
              <a:t>The “My Forms” link on the left hand side of the home page will show me exactly how many forms are waiting for me review and/or signature.</a:t>
            </a:r>
          </a:p>
          <a:p>
            <a:pPr marL="0" indent="0">
              <a:buNone/>
            </a:pPr>
            <a:r>
              <a:rPr lang="en-US" sz="1600" b="1" dirty="0" smtClean="0"/>
              <a:t>Answer:</a:t>
            </a:r>
            <a:r>
              <a:rPr lang="en-US" sz="1600" b="1" baseline="0" dirty="0" smtClean="0"/>
              <a:t> </a:t>
            </a:r>
            <a:r>
              <a:rPr lang="en-US" sz="1600" b="1" dirty="0" smtClean="0"/>
              <a:t>Yes; </a:t>
            </a:r>
            <a:r>
              <a:rPr lang="en-US" sz="1600" b="0" dirty="0" smtClean="0"/>
              <a:t>the number next to</a:t>
            </a:r>
            <a:r>
              <a:rPr lang="en-US" sz="1600" b="0" baseline="0" dirty="0" smtClean="0"/>
              <a:t> the “My Forms” link will show you exactly how many new forms are ready for your review.</a:t>
            </a:r>
          </a:p>
          <a:p>
            <a:pPr marL="0" indent="0">
              <a:buNone/>
            </a:pPr>
            <a:endParaRPr lang="en-US" sz="1600" b="0" baseline="0" dirty="0" smtClean="0"/>
          </a:p>
          <a:p>
            <a:pPr marL="0" lvl="1" indent="0">
              <a:buClr>
                <a:schemeClr val="accent3"/>
              </a:buClr>
              <a:buSzPct val="95000"/>
              <a:buNone/>
            </a:pPr>
            <a:r>
              <a:rPr lang="en-US" sz="1600" b="1" dirty="0" smtClean="0"/>
              <a:t>4.</a:t>
            </a:r>
            <a:r>
              <a:rPr lang="en-US" sz="1600" b="1" baseline="0" dirty="0" smtClean="0"/>
              <a:t>  </a:t>
            </a:r>
            <a:r>
              <a:rPr lang="en-US" sz="1600" b="1" dirty="0" smtClean="0"/>
              <a:t>Most problems with IPT occur when users do not “save” their work.</a:t>
            </a:r>
          </a:p>
          <a:p>
            <a:pPr marL="0" indent="0">
              <a:buNone/>
            </a:pPr>
            <a:r>
              <a:rPr lang="en-US" sz="1600" b="1" dirty="0" smtClean="0"/>
              <a:t>Answer:  Yes,</a:t>
            </a:r>
            <a:r>
              <a:rPr lang="en-US" sz="1600" dirty="0" smtClean="0"/>
              <a:t> this is true; please make sure you have saved your work prior to contacting the Office of Field Education for assistance;</a:t>
            </a:r>
            <a:r>
              <a:rPr lang="en-US" sz="1600" baseline="0" dirty="0" smtClean="0"/>
              <a:t> not saving work is the most common problem.</a:t>
            </a:r>
            <a:endParaRPr lang="en-US" sz="1600" dirty="0" smtClean="0"/>
          </a:p>
          <a:p>
            <a:pPr marL="0" indent="0">
              <a:buNone/>
            </a:pPr>
            <a:endParaRPr lang="en-US" sz="1600" b="1" dirty="0" smtClean="0"/>
          </a:p>
          <a:p>
            <a:pPr defTabSz="926104"/>
            <a:endParaRPr lang="en-US" b="0" dirty="0"/>
          </a:p>
        </p:txBody>
      </p:sp>
      <p:sp>
        <p:nvSpPr>
          <p:cNvPr id="4" name="Slide Number Placeholder 3"/>
          <p:cNvSpPr>
            <a:spLocks noGrp="1"/>
          </p:cNvSpPr>
          <p:nvPr>
            <p:ph type="sldNum" sz="quarter" idx="10"/>
          </p:nvPr>
        </p:nvSpPr>
        <p:spPr/>
        <p:txBody>
          <a:bodyPr/>
          <a:lstStyle/>
          <a:p>
            <a:fld id="{DC63BD7D-6A33-4A3C-A099-FEC798CCF339}" type="slidenum">
              <a:rPr lang="en-US" smtClean="0"/>
              <a:t>24</a:t>
            </a:fld>
            <a:endParaRPr lang="en-US"/>
          </a:p>
        </p:txBody>
      </p:sp>
    </p:spTree>
    <p:extLst>
      <p:ext uri="{BB962C8B-B14F-4D97-AF65-F5344CB8AC3E}">
        <p14:creationId xmlns:p14="http://schemas.microsoft.com/office/powerpoint/2010/main" val="3499342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could make all slides available as a hand-out, that would be great, thanks so much)</a:t>
            </a:r>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25</a:t>
            </a:fld>
            <a:endParaRPr lang="en-US"/>
          </a:p>
        </p:txBody>
      </p:sp>
    </p:spTree>
    <p:extLst>
      <p:ext uri="{BB962C8B-B14F-4D97-AF65-F5344CB8AC3E}">
        <p14:creationId xmlns:p14="http://schemas.microsoft.com/office/powerpoint/2010/main" val="1288708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IPT is a web-based field education software program and is secure; your personal information cannot be located through online search engines such as Google. 	</a:t>
            </a:r>
          </a:p>
          <a:p>
            <a:r>
              <a:rPr lang="en-US" b="1" dirty="0" smtClean="0"/>
              <a:t>Answer:  Yes, this is true; </a:t>
            </a:r>
            <a:r>
              <a:rPr lang="en-US" dirty="0" smtClean="0"/>
              <a:t>field instructor log in information and passwords are not even accessible by the Office of Field Education.</a:t>
            </a:r>
          </a:p>
          <a:p>
            <a:endParaRPr lang="en-US" dirty="0" smtClean="0"/>
          </a:p>
          <a:p>
            <a:pPr defTabSz="926104"/>
            <a:r>
              <a:rPr lang="en-US" b="1" dirty="0" smtClean="0"/>
              <a:t>2</a:t>
            </a:r>
            <a:r>
              <a:rPr lang="en-US" dirty="0" smtClean="0"/>
              <a:t>. </a:t>
            </a:r>
            <a:r>
              <a:rPr lang="en-US" b="1" dirty="0" smtClean="0"/>
              <a:t>All information entered into the Organization ID, User  Name, and Password fields are NOT upper/lower case sensitive.</a:t>
            </a:r>
          </a:p>
          <a:p>
            <a:r>
              <a:rPr lang="en-US" b="1" dirty="0" smtClean="0"/>
              <a:t>Answer:</a:t>
            </a:r>
            <a:r>
              <a:rPr lang="en-US" b="1" baseline="0" dirty="0" smtClean="0"/>
              <a:t>  No, this is false</a:t>
            </a:r>
            <a:r>
              <a:rPr lang="en-US" baseline="0" dirty="0" smtClean="0"/>
              <a:t>; all three fields are upper/lower case sensitive. </a:t>
            </a:r>
          </a:p>
          <a:p>
            <a:endParaRPr lang="en-US" baseline="0" dirty="0" smtClean="0"/>
          </a:p>
          <a:p>
            <a:r>
              <a:rPr lang="en-US" b="1" dirty="0" smtClean="0"/>
              <a:t>3. </a:t>
            </a:r>
            <a:r>
              <a:rPr lang="en-US" b="1" dirty="0" smtClean="0">
                <a:solidFill>
                  <a:prstClr val="black"/>
                </a:solidFill>
              </a:rPr>
              <a:t>The Organization ID for anyone using the UMBC IPT system is: </a:t>
            </a:r>
            <a:r>
              <a:rPr lang="en-US" b="1" dirty="0" err="1" smtClean="0">
                <a:solidFill>
                  <a:prstClr val="black"/>
                </a:solidFill>
              </a:rPr>
              <a:t>umbc</a:t>
            </a:r>
            <a:endParaRPr lang="en-US" b="1" dirty="0" smtClean="0">
              <a:solidFill>
                <a:prstClr val="black"/>
              </a:solidFill>
            </a:endParaRPr>
          </a:p>
          <a:p>
            <a:r>
              <a:rPr lang="en-US" b="1" dirty="0" smtClean="0">
                <a:solidFill>
                  <a:prstClr val="black"/>
                </a:solidFill>
              </a:rPr>
              <a:t>Answer:  Yes, this is true; </a:t>
            </a:r>
            <a:r>
              <a:rPr lang="en-US" dirty="0" smtClean="0">
                <a:solidFill>
                  <a:prstClr val="black"/>
                </a:solidFill>
              </a:rPr>
              <a:t>the ID is </a:t>
            </a:r>
            <a:r>
              <a:rPr lang="en-US" dirty="0" err="1" smtClean="0">
                <a:solidFill>
                  <a:prstClr val="black"/>
                </a:solidFill>
              </a:rPr>
              <a:t>umbc</a:t>
            </a:r>
            <a:r>
              <a:rPr lang="en-US" dirty="0" smtClean="0">
                <a:solidFill>
                  <a:prstClr val="black"/>
                </a:solidFill>
              </a:rPr>
              <a:t>, in all lower case</a:t>
            </a:r>
            <a:endParaRPr lang="en-US" b="0" dirty="0" smtClean="0"/>
          </a:p>
          <a:p>
            <a:endParaRPr lang="en-US" dirty="0" smtClean="0"/>
          </a:p>
          <a:p>
            <a:pPr defTabSz="926104"/>
            <a:r>
              <a:rPr lang="en-US" b="1" dirty="0" smtClean="0"/>
              <a:t>4. I can change my password from the IPT homepage.</a:t>
            </a:r>
          </a:p>
          <a:p>
            <a:r>
              <a:rPr lang="en-US" b="1" dirty="0" smtClean="0"/>
              <a:t>Answer:  Yes</a:t>
            </a:r>
            <a:r>
              <a:rPr lang="en-US" b="0" dirty="0" smtClean="0"/>
              <a:t>; this</a:t>
            </a:r>
            <a:r>
              <a:rPr lang="en-US" b="0" baseline="0" dirty="0" smtClean="0"/>
              <a:t> is one of two links on the left-hand side of the homepage, along with the Forms link.</a:t>
            </a:r>
          </a:p>
          <a:p>
            <a:endParaRPr lang="en-US" dirty="0" smtClean="0"/>
          </a:p>
          <a:p>
            <a:r>
              <a:rPr lang="en-US" b="1" dirty="0" smtClean="0"/>
              <a:t>5. The Field Instructor Detail tab is where I would keep my address, phone number, and email up to date.</a:t>
            </a:r>
          </a:p>
          <a:p>
            <a:r>
              <a:rPr lang="en-US" b="1" dirty="0" smtClean="0"/>
              <a:t>Answer:  Yes; </a:t>
            </a:r>
            <a:r>
              <a:rPr lang="en-US" dirty="0" smtClean="0"/>
              <a:t>you can access this at any time and should make sure that the information is kept up to date.</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26</a:t>
            </a:fld>
            <a:endParaRPr lang="en-US"/>
          </a:p>
        </p:txBody>
      </p:sp>
    </p:spTree>
    <p:extLst>
      <p:ext uri="{BB962C8B-B14F-4D97-AF65-F5344CB8AC3E}">
        <p14:creationId xmlns:p14="http://schemas.microsoft.com/office/powerpoint/2010/main" val="37767350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6. Under the Field Instructor Detail tab, I can see a list of students that are assigned to me for the semester.</a:t>
            </a:r>
          </a:p>
          <a:p>
            <a:r>
              <a:rPr lang="en-US" b="1" dirty="0" smtClean="0"/>
              <a:t>Answer:  Yes, </a:t>
            </a:r>
            <a:r>
              <a:rPr lang="en-US" dirty="0" smtClean="0"/>
              <a:t>this is true; you can see the student name and phone number. Also, if you click on the “View” link, you will be taken to their Student Detail page where you can view all contact information as well as their assigned liaison.</a:t>
            </a:r>
            <a:endParaRPr lang="en-US" b="0" dirty="0" smtClean="0"/>
          </a:p>
          <a:p>
            <a:endParaRPr lang="en-US" dirty="0" smtClean="0"/>
          </a:p>
          <a:p>
            <a:pPr defTabSz="926104"/>
            <a:r>
              <a:rPr lang="en-US" b="1" dirty="0" smtClean="0"/>
              <a:t>7. My student has to let me know when it is time for me to review and/or sign a form, such as the Learning Contract.</a:t>
            </a:r>
          </a:p>
          <a:p>
            <a:pPr defTabSz="926104"/>
            <a:r>
              <a:rPr lang="en-US" b="1" dirty="0" smtClean="0"/>
              <a:t>Answer:  No</a:t>
            </a:r>
            <a:r>
              <a:rPr lang="en-US" b="0" dirty="0" smtClean="0"/>
              <a:t>;</a:t>
            </a:r>
            <a:r>
              <a:rPr lang="en-US" b="0" baseline="0" dirty="0" smtClean="0"/>
              <a:t> you will be able to see what forms are waiting for your review and/or signature under the “My Forms” link after you sign in; also, you will receive an email when a form is waiting for your review.</a:t>
            </a:r>
          </a:p>
          <a:p>
            <a:pPr defTabSz="926104"/>
            <a:endParaRPr lang="en-US" b="0" baseline="0" dirty="0" smtClean="0"/>
          </a:p>
          <a:p>
            <a:pPr marL="0" marR="0" lvl="1" indent="0" algn="l" defTabSz="926104" rtl="0" eaLnBrk="1" fontAlgn="auto" latinLnBrk="0" hangingPunct="1">
              <a:lnSpc>
                <a:spcPct val="100000"/>
              </a:lnSpc>
              <a:spcBef>
                <a:spcPts val="0"/>
              </a:spcBef>
              <a:spcAft>
                <a:spcPts val="0"/>
              </a:spcAft>
              <a:buClrTx/>
              <a:buSzTx/>
              <a:buFontTx/>
              <a:buNone/>
              <a:tabLst/>
              <a:defRPr/>
            </a:pPr>
            <a:r>
              <a:rPr lang="en-US" b="1" baseline="0" dirty="0" smtClean="0"/>
              <a:t>8.</a:t>
            </a:r>
            <a:r>
              <a:rPr lang="en-US" sz="1600" b="1" dirty="0" smtClean="0"/>
              <a:t> Because I sign the form electronically, it does not constitute a legally binding document.</a:t>
            </a:r>
          </a:p>
          <a:p>
            <a:pPr marL="0" marR="0" lvl="1" indent="0" algn="l" defTabSz="926104" rtl="0" eaLnBrk="1" fontAlgn="auto" latinLnBrk="0" hangingPunct="1">
              <a:lnSpc>
                <a:spcPct val="100000"/>
              </a:lnSpc>
              <a:spcBef>
                <a:spcPts val="0"/>
              </a:spcBef>
              <a:spcAft>
                <a:spcPts val="0"/>
              </a:spcAft>
              <a:buClrTx/>
              <a:buSzTx/>
              <a:buFontTx/>
              <a:buNone/>
              <a:tabLst/>
              <a:defRPr/>
            </a:pPr>
            <a:r>
              <a:rPr lang="en-US" b="1" baseline="0" dirty="0" smtClean="0"/>
              <a:t>Answer:  No</a:t>
            </a:r>
            <a:r>
              <a:rPr lang="en-US" b="0" baseline="0" dirty="0" smtClean="0"/>
              <a:t>; b</a:t>
            </a:r>
            <a:r>
              <a:rPr lang="en-US" dirty="0" smtClean="0"/>
              <a:t>ecause IPT is a password protected site, meaning only you know your user name and password, your electronic signature constitutes a legally binding document. </a:t>
            </a:r>
            <a:endParaRPr lang="en-US" b="0" baseline="0" dirty="0" smtClean="0"/>
          </a:p>
          <a:p>
            <a:pPr marL="0" lvl="1" indent="0">
              <a:buClr>
                <a:schemeClr val="accent3"/>
              </a:buClr>
              <a:buSzPct val="95000"/>
              <a:buNone/>
            </a:pPr>
            <a:endParaRPr lang="en-US" b="0" baseline="0" dirty="0" smtClean="0"/>
          </a:p>
          <a:p>
            <a:pPr marL="0" lvl="1" indent="0">
              <a:buClr>
                <a:schemeClr val="accent3"/>
              </a:buClr>
              <a:buSzPct val="95000"/>
              <a:buNone/>
            </a:pPr>
            <a:r>
              <a:rPr lang="en-US" b="1" baseline="0" dirty="0" smtClean="0"/>
              <a:t>9. </a:t>
            </a:r>
            <a:r>
              <a:rPr lang="en-US" sz="1600" b="1" dirty="0" smtClean="0"/>
              <a:t>The “My Forms” link on the left hand side of the home page will show me exactly how many forms are waiting for me review and/or signature.</a:t>
            </a:r>
          </a:p>
          <a:p>
            <a:pPr marL="0" indent="0">
              <a:buNone/>
            </a:pPr>
            <a:r>
              <a:rPr lang="en-US" sz="1600" b="1" dirty="0" smtClean="0"/>
              <a:t>Answer:</a:t>
            </a:r>
            <a:r>
              <a:rPr lang="en-US" sz="1600" b="1" baseline="0" dirty="0" smtClean="0"/>
              <a:t> </a:t>
            </a:r>
            <a:r>
              <a:rPr lang="en-US" sz="1600" b="1" dirty="0" smtClean="0"/>
              <a:t>Yes; </a:t>
            </a:r>
            <a:r>
              <a:rPr lang="en-US" sz="1600" b="0" dirty="0" smtClean="0"/>
              <a:t>the number next to</a:t>
            </a:r>
            <a:r>
              <a:rPr lang="en-US" sz="1600" b="0" baseline="0" dirty="0" smtClean="0"/>
              <a:t> the “My Forms” link will show you exactly how many new forms are ready for your review.</a:t>
            </a:r>
          </a:p>
          <a:p>
            <a:pPr marL="0" indent="0">
              <a:buNone/>
            </a:pPr>
            <a:endParaRPr lang="en-US" sz="1600" b="0" baseline="0" dirty="0" smtClean="0"/>
          </a:p>
          <a:p>
            <a:pPr marL="0" lvl="1" indent="0">
              <a:buClr>
                <a:schemeClr val="accent3"/>
              </a:buClr>
              <a:buSzPct val="95000"/>
              <a:buNone/>
            </a:pPr>
            <a:r>
              <a:rPr lang="en-US" sz="1600" b="1" dirty="0" smtClean="0"/>
              <a:t>10.</a:t>
            </a:r>
            <a:r>
              <a:rPr lang="en-US" sz="1600" b="1" baseline="0" dirty="0" smtClean="0"/>
              <a:t>  </a:t>
            </a:r>
            <a:r>
              <a:rPr lang="en-US" sz="1600" b="1" dirty="0" smtClean="0"/>
              <a:t>Most problems with IPT occur when users do not “save” their work.</a:t>
            </a:r>
          </a:p>
          <a:p>
            <a:pPr marL="0" indent="0">
              <a:buNone/>
            </a:pPr>
            <a:r>
              <a:rPr lang="en-US" sz="1600" b="1" dirty="0" smtClean="0"/>
              <a:t>Answer:  Yes,</a:t>
            </a:r>
            <a:r>
              <a:rPr lang="en-US" sz="1600" dirty="0" smtClean="0"/>
              <a:t> this is true; please make sure you have saved your work prior to contacting the Office of Field Education for assistance;</a:t>
            </a:r>
            <a:r>
              <a:rPr lang="en-US" sz="1600" baseline="0" dirty="0" smtClean="0"/>
              <a:t> not saving work is the most common problem.</a:t>
            </a:r>
            <a:endParaRPr lang="en-US" sz="1600" dirty="0" smtClean="0"/>
          </a:p>
          <a:p>
            <a:pPr marL="0" indent="0">
              <a:buNone/>
            </a:pPr>
            <a:endParaRPr lang="en-US" sz="1600" b="1" dirty="0" smtClean="0"/>
          </a:p>
        </p:txBody>
      </p:sp>
      <p:sp>
        <p:nvSpPr>
          <p:cNvPr id="4" name="Slide Number Placeholder 3"/>
          <p:cNvSpPr>
            <a:spLocks noGrp="1"/>
          </p:cNvSpPr>
          <p:nvPr>
            <p:ph type="sldNum" sz="quarter" idx="10"/>
          </p:nvPr>
        </p:nvSpPr>
        <p:spPr/>
        <p:txBody>
          <a:bodyPr/>
          <a:lstStyle/>
          <a:p>
            <a:fld id="{DC63BD7D-6A33-4A3C-A099-FEC798CCF339}" type="slidenum">
              <a:rPr lang="en-US" smtClean="0"/>
              <a:t>27</a:t>
            </a:fld>
            <a:endParaRPr lang="en-US"/>
          </a:p>
        </p:txBody>
      </p:sp>
    </p:spTree>
    <p:extLst>
      <p:ext uri="{BB962C8B-B14F-4D97-AF65-F5344CB8AC3E}">
        <p14:creationId xmlns:p14="http://schemas.microsoft.com/office/powerpoint/2010/main" val="111506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6. Under the Field Instructor Detail tab, I can see a list of students that are assigned to me for the semester.</a:t>
            </a:r>
          </a:p>
          <a:p>
            <a:r>
              <a:rPr lang="en-US" b="1" dirty="0" smtClean="0"/>
              <a:t>Answer:  Yes, </a:t>
            </a:r>
            <a:r>
              <a:rPr lang="en-US" dirty="0" smtClean="0"/>
              <a:t>this is true; you can see the student name and phone number. Also, if you click on the “View” link, you will be taken to their Student Detail page where you can view all contact information as well as their assigned liaison.</a:t>
            </a:r>
            <a:endParaRPr lang="en-US" b="0" dirty="0" smtClean="0"/>
          </a:p>
          <a:p>
            <a:endParaRPr lang="en-US" dirty="0" smtClean="0"/>
          </a:p>
          <a:p>
            <a:pPr defTabSz="926104"/>
            <a:r>
              <a:rPr lang="en-US" b="1" dirty="0" smtClean="0"/>
              <a:t>7. My student has to let me know when it is time for me to review and/or sign a form, such as the Learning Contract.</a:t>
            </a:r>
          </a:p>
          <a:p>
            <a:pPr defTabSz="926104"/>
            <a:r>
              <a:rPr lang="en-US" b="1" dirty="0" smtClean="0"/>
              <a:t>Answer:  No</a:t>
            </a:r>
            <a:r>
              <a:rPr lang="en-US" b="0" dirty="0" smtClean="0"/>
              <a:t>;</a:t>
            </a:r>
            <a:r>
              <a:rPr lang="en-US" b="0" baseline="0" dirty="0" smtClean="0"/>
              <a:t> you will be able to see what forms are waiting for your review and/or signature under the “My Forms” link after you sign in; also, you will receive an email when a form is waiting for your review.</a:t>
            </a:r>
          </a:p>
          <a:p>
            <a:pPr defTabSz="926104"/>
            <a:endParaRPr lang="en-US" b="0" baseline="0" dirty="0" smtClean="0"/>
          </a:p>
          <a:p>
            <a:pPr marL="0" marR="0" lvl="1" indent="0" algn="l" defTabSz="926104" rtl="0" eaLnBrk="1" fontAlgn="auto" latinLnBrk="0" hangingPunct="1">
              <a:lnSpc>
                <a:spcPct val="100000"/>
              </a:lnSpc>
              <a:spcBef>
                <a:spcPts val="0"/>
              </a:spcBef>
              <a:spcAft>
                <a:spcPts val="0"/>
              </a:spcAft>
              <a:buClrTx/>
              <a:buSzTx/>
              <a:buFontTx/>
              <a:buNone/>
              <a:tabLst/>
              <a:defRPr/>
            </a:pPr>
            <a:r>
              <a:rPr lang="en-US" b="1" baseline="0" dirty="0" smtClean="0"/>
              <a:t>8.</a:t>
            </a:r>
            <a:r>
              <a:rPr lang="en-US" sz="1600" b="1" dirty="0" smtClean="0"/>
              <a:t> Because I sign the form electronically, it does not constitute a legally binding document.</a:t>
            </a:r>
          </a:p>
          <a:p>
            <a:pPr marL="0" marR="0" lvl="1" indent="0" algn="l" defTabSz="926104" rtl="0" eaLnBrk="1" fontAlgn="auto" latinLnBrk="0" hangingPunct="1">
              <a:lnSpc>
                <a:spcPct val="100000"/>
              </a:lnSpc>
              <a:spcBef>
                <a:spcPts val="0"/>
              </a:spcBef>
              <a:spcAft>
                <a:spcPts val="0"/>
              </a:spcAft>
              <a:buClrTx/>
              <a:buSzTx/>
              <a:buFontTx/>
              <a:buNone/>
              <a:tabLst/>
              <a:defRPr/>
            </a:pPr>
            <a:r>
              <a:rPr lang="en-US" b="1" baseline="0" dirty="0" smtClean="0"/>
              <a:t>Answer:  No</a:t>
            </a:r>
            <a:r>
              <a:rPr lang="en-US" b="0" baseline="0" dirty="0" smtClean="0"/>
              <a:t>; b</a:t>
            </a:r>
            <a:r>
              <a:rPr lang="en-US" dirty="0" smtClean="0"/>
              <a:t>ecause IPT is a password protected site, meaning only you know your user name and password, your electronic signature constitutes a legally binding document. </a:t>
            </a:r>
            <a:endParaRPr lang="en-US" b="0" baseline="0" dirty="0" smtClean="0"/>
          </a:p>
          <a:p>
            <a:pPr marL="0" lvl="1" indent="0">
              <a:buClr>
                <a:schemeClr val="accent3"/>
              </a:buClr>
              <a:buSzPct val="95000"/>
              <a:buNone/>
            </a:pPr>
            <a:endParaRPr lang="en-US" b="0" baseline="0" dirty="0" smtClean="0"/>
          </a:p>
          <a:p>
            <a:pPr marL="0" lvl="1" indent="0">
              <a:buClr>
                <a:schemeClr val="accent3"/>
              </a:buClr>
              <a:buSzPct val="95000"/>
              <a:buNone/>
            </a:pPr>
            <a:r>
              <a:rPr lang="en-US" b="1" baseline="0" dirty="0" smtClean="0"/>
              <a:t>9. </a:t>
            </a:r>
            <a:r>
              <a:rPr lang="en-US" sz="1600" b="1" dirty="0" smtClean="0"/>
              <a:t>The “My Forms” link on the left hand side of the home page will show me exactly how many forms are waiting for me review and/or signature.</a:t>
            </a:r>
          </a:p>
          <a:p>
            <a:pPr marL="0" indent="0">
              <a:buNone/>
            </a:pPr>
            <a:r>
              <a:rPr lang="en-US" sz="1600" b="1" dirty="0" smtClean="0"/>
              <a:t>Answer:</a:t>
            </a:r>
            <a:r>
              <a:rPr lang="en-US" sz="1600" b="1" baseline="0" dirty="0" smtClean="0"/>
              <a:t> </a:t>
            </a:r>
            <a:r>
              <a:rPr lang="en-US" sz="1600" b="1" dirty="0" smtClean="0"/>
              <a:t>Yes; </a:t>
            </a:r>
            <a:r>
              <a:rPr lang="en-US" sz="1600" b="0" dirty="0" smtClean="0"/>
              <a:t>the number next to</a:t>
            </a:r>
            <a:r>
              <a:rPr lang="en-US" sz="1600" b="0" baseline="0" dirty="0" smtClean="0"/>
              <a:t> the “My Forms” link will show you exactly how many new forms are ready for your review.</a:t>
            </a:r>
          </a:p>
          <a:p>
            <a:pPr marL="0" indent="0">
              <a:buNone/>
            </a:pPr>
            <a:endParaRPr lang="en-US" sz="1600" b="0" baseline="0" dirty="0" smtClean="0"/>
          </a:p>
          <a:p>
            <a:pPr marL="0" lvl="1" indent="0">
              <a:buClr>
                <a:schemeClr val="accent3"/>
              </a:buClr>
              <a:buSzPct val="95000"/>
              <a:buNone/>
            </a:pPr>
            <a:r>
              <a:rPr lang="en-US" sz="1600" b="1" dirty="0" smtClean="0"/>
              <a:t>10.</a:t>
            </a:r>
            <a:r>
              <a:rPr lang="en-US" sz="1600" b="1" baseline="0" dirty="0" smtClean="0"/>
              <a:t>  </a:t>
            </a:r>
            <a:r>
              <a:rPr lang="en-US" sz="1600" b="1" dirty="0" smtClean="0"/>
              <a:t>Most problems with IPT occur when users do not “save” their work.</a:t>
            </a:r>
          </a:p>
          <a:p>
            <a:pPr marL="0" indent="0">
              <a:buNone/>
            </a:pPr>
            <a:r>
              <a:rPr lang="en-US" sz="1600" b="1" dirty="0" smtClean="0"/>
              <a:t>Answer:  Yes,</a:t>
            </a:r>
            <a:r>
              <a:rPr lang="en-US" sz="1600" dirty="0" smtClean="0"/>
              <a:t> this is true; please make sure you have saved your work prior to contacting the Office of Field Education for assistance;</a:t>
            </a:r>
            <a:r>
              <a:rPr lang="en-US" sz="1600" baseline="0" dirty="0" smtClean="0"/>
              <a:t> not saving work is the most common problem.</a:t>
            </a:r>
            <a:endParaRPr lang="en-US" sz="1600" dirty="0" smtClean="0"/>
          </a:p>
          <a:p>
            <a:pPr marL="0" indent="0">
              <a:buNone/>
            </a:pPr>
            <a:endParaRPr lang="en-US" sz="1600" b="1" dirty="0" smtClean="0"/>
          </a:p>
        </p:txBody>
      </p:sp>
      <p:sp>
        <p:nvSpPr>
          <p:cNvPr id="4" name="Slide Number Placeholder 3"/>
          <p:cNvSpPr>
            <a:spLocks noGrp="1"/>
          </p:cNvSpPr>
          <p:nvPr>
            <p:ph type="sldNum" sz="quarter" idx="10"/>
          </p:nvPr>
        </p:nvSpPr>
        <p:spPr/>
        <p:txBody>
          <a:bodyPr/>
          <a:lstStyle/>
          <a:p>
            <a:fld id="{DC63BD7D-6A33-4A3C-A099-FEC798CCF339}" type="slidenum">
              <a:rPr lang="en-US" smtClean="0"/>
              <a:t>3</a:t>
            </a:fld>
            <a:endParaRPr lang="en-US"/>
          </a:p>
        </p:txBody>
      </p:sp>
    </p:spTree>
    <p:extLst>
      <p:ext uri="{BB962C8B-B14F-4D97-AF65-F5344CB8AC3E}">
        <p14:creationId xmlns:p14="http://schemas.microsoft.com/office/powerpoint/2010/main" val="111506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Intern Placement Tracking (IPT) system is a web-based field placement monitoring system designed to 1) keep track of students in field placements; and 2) allow the Office of Field Education to seamlessly and concisely meet the new CSWE 2008 EPAS requirements.  This includes the </a:t>
            </a:r>
            <a:r>
              <a:rPr lang="en-US" dirty="0" smtClean="0">
                <a:solidFill>
                  <a:srgbClr val="FF0000"/>
                </a:solidFill>
              </a:rPr>
              <a:t>delineation</a:t>
            </a:r>
            <a:r>
              <a:rPr lang="en-US" dirty="0" smtClean="0"/>
              <a:t> of practice (learning) objectives, activities, and tasks by students within individual field placement settings as well as the evaluation and documentation of student core competency mastery.  IPT also provides a solution for tracking and archiving online field education data related to the achievement of EPAS and core competency goals . </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4</a:t>
            </a:fld>
            <a:endParaRPr lang="en-US"/>
          </a:p>
        </p:txBody>
      </p:sp>
    </p:spTree>
    <p:extLst>
      <p:ext uri="{BB962C8B-B14F-4D97-AF65-F5344CB8AC3E}">
        <p14:creationId xmlns:p14="http://schemas.microsoft.com/office/powerpoint/2010/main" val="2409392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104"/>
            <a:r>
              <a:rPr lang="en-US" dirty="0" smtClean="0"/>
              <a:t>IPT is a web-based field education software program, it is secure.  Your personal information cannot be located through online search engines such as Google.  For additional security, after signing in, you will be prompted to create a personal, confidential log-in code, which only you will have access to.  Your demographic information in the software is viewed by the designated administrative staff within the Field Education program only.  If you have any concerns about your privacy using the software, please contact the Office of Field Education at (410) 455-2008.</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5</a:t>
            </a:fld>
            <a:endParaRPr lang="en-US"/>
          </a:p>
        </p:txBody>
      </p:sp>
    </p:spTree>
    <p:extLst>
      <p:ext uri="{BB962C8B-B14F-4D97-AF65-F5344CB8AC3E}">
        <p14:creationId xmlns:p14="http://schemas.microsoft.com/office/powerpoint/2010/main" val="386461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IPT website is located at </a:t>
            </a:r>
            <a:r>
              <a:rPr lang="en-US" u="sng" dirty="0">
                <a:hlinkClick r:id="rId3"/>
              </a:rPr>
              <a:t>http://www.runipt.com</a:t>
            </a:r>
            <a:r>
              <a:rPr lang="en-US" dirty="0"/>
              <a:t>. You may want to bookmark this page for easy reference.</a:t>
            </a:r>
          </a:p>
          <a:p>
            <a:r>
              <a:rPr lang="en-US" dirty="0"/>
              <a:t>On this page you will find three fields required for login: Organization ID, User Name, and Password. All information entered in these fields is upper/lower case sensitive.</a:t>
            </a:r>
          </a:p>
          <a:p>
            <a:r>
              <a:rPr lang="en-US" dirty="0"/>
              <a:t>The Organization ID for anyone using the UMBC IPT system is: </a:t>
            </a:r>
            <a:r>
              <a:rPr lang="en-US" dirty="0" err="1"/>
              <a:t>umbc</a:t>
            </a:r>
            <a:endParaRPr lang="en-US" dirty="0"/>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6</a:t>
            </a:fld>
            <a:endParaRPr lang="en-US"/>
          </a:p>
        </p:txBody>
      </p:sp>
    </p:spTree>
    <p:extLst>
      <p:ext uri="{BB962C8B-B14F-4D97-AF65-F5344CB8AC3E}">
        <p14:creationId xmlns:p14="http://schemas.microsoft.com/office/powerpoint/2010/main" val="1427953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first log in to IPT, click on the “Forgot your Username or Password?” link on the login page</a:t>
            </a:r>
          </a:p>
          <a:p>
            <a:pPr lvl="0"/>
            <a:r>
              <a:rPr lang="en-US" dirty="0"/>
              <a:t>Enter “</a:t>
            </a:r>
            <a:r>
              <a:rPr lang="en-US" dirty="0" err="1"/>
              <a:t>umbc</a:t>
            </a:r>
            <a:r>
              <a:rPr lang="en-US" dirty="0"/>
              <a:t>” under Organizational ID (needs to be all lowercase)</a:t>
            </a:r>
          </a:p>
          <a:p>
            <a:pPr lvl="0"/>
            <a:r>
              <a:rPr lang="en-US" dirty="0"/>
              <a:t>Select “Field Instructor/Supervisor” as User Type</a:t>
            </a:r>
          </a:p>
          <a:p>
            <a:pPr lvl="0"/>
            <a:r>
              <a:rPr lang="en-US" dirty="0"/>
              <a:t>Enter your email address</a:t>
            </a:r>
          </a:p>
          <a:p>
            <a:r>
              <a:rPr lang="en-US" dirty="0"/>
              <a:t>An email with an IPT link will be sent to your email address</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7</a:t>
            </a:fld>
            <a:endParaRPr lang="en-US"/>
          </a:p>
        </p:txBody>
      </p:sp>
    </p:spTree>
    <p:extLst>
      <p:ext uri="{BB962C8B-B14F-4D97-AF65-F5344CB8AC3E}">
        <p14:creationId xmlns:p14="http://schemas.microsoft.com/office/powerpoint/2010/main" val="22235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link will be valid for the next two hours.</a:t>
            </a:r>
          </a:p>
          <a:p>
            <a:r>
              <a:rPr lang="en-US" dirty="0"/>
              <a:t>Clink on link in your email to access the IPT login page.</a:t>
            </a:r>
          </a:p>
          <a:p>
            <a:r>
              <a:rPr lang="en-US" dirty="0"/>
              <a:t>Create a new login name and password and SAVE.</a:t>
            </a:r>
          </a:p>
          <a:p>
            <a:r>
              <a:rPr lang="en-US" dirty="0"/>
              <a:t>Your user name and password may be anything that you like, just make sure to write down the information for future use; the name and password are case sensitive.</a:t>
            </a:r>
          </a:p>
          <a:p>
            <a:endParaRPr lang="en-US" dirty="0"/>
          </a:p>
        </p:txBody>
      </p:sp>
      <p:sp>
        <p:nvSpPr>
          <p:cNvPr id="4" name="Slide Number Placeholder 3"/>
          <p:cNvSpPr>
            <a:spLocks noGrp="1"/>
          </p:cNvSpPr>
          <p:nvPr>
            <p:ph type="sldNum" sz="quarter" idx="10"/>
          </p:nvPr>
        </p:nvSpPr>
        <p:spPr/>
        <p:txBody>
          <a:bodyPr/>
          <a:lstStyle/>
          <a:p>
            <a:fld id="{DC63BD7D-6A33-4A3C-A099-FEC798CCF339}" type="slidenum">
              <a:rPr lang="en-US" smtClean="0"/>
              <a:t>8</a:t>
            </a:fld>
            <a:endParaRPr lang="en-US"/>
          </a:p>
        </p:txBody>
      </p:sp>
    </p:spTree>
    <p:extLst>
      <p:ext uri="{BB962C8B-B14F-4D97-AF65-F5344CB8AC3E}">
        <p14:creationId xmlns:p14="http://schemas.microsoft.com/office/powerpoint/2010/main" val="2852813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IPT is a web-based field education software program and is secure; your personal information cannot be located through online search engines such as Google. 	</a:t>
            </a:r>
          </a:p>
          <a:p>
            <a:r>
              <a:rPr lang="en-US" b="1" dirty="0"/>
              <a:t>Answer:  Yes, this is true; </a:t>
            </a:r>
            <a:r>
              <a:rPr lang="en-US" dirty="0"/>
              <a:t>field instructor log in information and passwords are not even accessible by the Office of Field Education.</a:t>
            </a:r>
          </a:p>
          <a:p>
            <a:endParaRPr lang="en-US" dirty="0" smtClean="0"/>
          </a:p>
          <a:p>
            <a:pPr defTabSz="926104"/>
            <a:r>
              <a:rPr lang="en-US" b="1" dirty="0" smtClean="0"/>
              <a:t>2</a:t>
            </a:r>
            <a:r>
              <a:rPr lang="en-US" dirty="0" smtClean="0"/>
              <a:t>. </a:t>
            </a:r>
            <a:r>
              <a:rPr lang="en-US" b="1" dirty="0"/>
              <a:t>All information entered into the Organization ID, User  Name, and Password fields are NOT upper/lower case sensitive.</a:t>
            </a:r>
          </a:p>
          <a:p>
            <a:r>
              <a:rPr lang="en-US" b="1" dirty="0" smtClean="0"/>
              <a:t>Answer:</a:t>
            </a:r>
            <a:r>
              <a:rPr lang="en-US" b="1" baseline="0" dirty="0" smtClean="0"/>
              <a:t>  No, this is false</a:t>
            </a:r>
            <a:r>
              <a:rPr lang="en-US" baseline="0" dirty="0" smtClean="0"/>
              <a:t>; all three fields are upper/lower case sensitive. </a:t>
            </a:r>
          </a:p>
          <a:p>
            <a:endParaRPr lang="en-US" baseline="0" dirty="0" smtClean="0"/>
          </a:p>
          <a:p>
            <a:r>
              <a:rPr lang="en-US" b="1" dirty="0" smtClean="0"/>
              <a:t>3. </a:t>
            </a:r>
            <a:r>
              <a:rPr lang="en-US" b="1" dirty="0">
                <a:solidFill>
                  <a:prstClr val="black"/>
                </a:solidFill>
              </a:rPr>
              <a:t>The Organization ID for anyone using the UMBC IPT system is: </a:t>
            </a:r>
            <a:r>
              <a:rPr lang="en-US" b="1" dirty="0" err="1">
                <a:solidFill>
                  <a:prstClr val="black"/>
                </a:solidFill>
              </a:rPr>
              <a:t>umbc</a:t>
            </a:r>
            <a:endParaRPr lang="en-US" b="1" dirty="0">
              <a:solidFill>
                <a:prstClr val="black"/>
              </a:solidFill>
            </a:endParaRPr>
          </a:p>
          <a:p>
            <a:r>
              <a:rPr lang="en-US" b="1" dirty="0">
                <a:solidFill>
                  <a:prstClr val="black"/>
                </a:solidFill>
              </a:rPr>
              <a:t>Answer:  Yes, this is true; </a:t>
            </a:r>
            <a:r>
              <a:rPr lang="en-US" dirty="0">
                <a:solidFill>
                  <a:prstClr val="black"/>
                </a:solidFill>
              </a:rPr>
              <a:t>the ID is </a:t>
            </a:r>
            <a:r>
              <a:rPr lang="en-US" dirty="0" err="1">
                <a:solidFill>
                  <a:prstClr val="black"/>
                </a:solidFill>
              </a:rPr>
              <a:t>umbc</a:t>
            </a:r>
            <a:r>
              <a:rPr lang="en-US" dirty="0">
                <a:solidFill>
                  <a:prstClr val="black"/>
                </a:solidFill>
              </a:rPr>
              <a:t>, in all lower case</a:t>
            </a:r>
            <a:endParaRPr lang="en-US" b="0" dirty="0"/>
          </a:p>
        </p:txBody>
      </p:sp>
      <p:sp>
        <p:nvSpPr>
          <p:cNvPr id="4" name="Slide Number Placeholder 3"/>
          <p:cNvSpPr>
            <a:spLocks noGrp="1"/>
          </p:cNvSpPr>
          <p:nvPr>
            <p:ph type="sldNum" sz="quarter" idx="10"/>
          </p:nvPr>
        </p:nvSpPr>
        <p:spPr/>
        <p:txBody>
          <a:bodyPr/>
          <a:lstStyle/>
          <a:p>
            <a:fld id="{DC63BD7D-6A33-4A3C-A099-FEC798CCF339}" type="slidenum">
              <a:rPr lang="en-US" smtClean="0"/>
              <a:t>9</a:t>
            </a:fld>
            <a:endParaRPr lang="en-US"/>
          </a:p>
        </p:txBody>
      </p:sp>
    </p:spTree>
    <p:extLst>
      <p:ext uri="{BB962C8B-B14F-4D97-AF65-F5344CB8AC3E}">
        <p14:creationId xmlns:p14="http://schemas.microsoft.com/office/powerpoint/2010/main" val="3499342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B13C29-0962-424D-BE00-CBE3BE05D991}" type="datetimeFigureOut">
              <a:rPr lang="en-US" smtClean="0"/>
              <a:t>9/17/2015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DA6314-DB9F-4FD0-B0DB-19EA74C7C49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13C29-0962-424D-BE00-CBE3BE05D99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A6314-DB9F-4FD0-B0DB-19EA74C7C4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13C29-0962-424D-BE00-CBE3BE05D99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A6314-DB9F-4FD0-B0DB-19EA74C7C4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B13C29-0962-424D-BE00-CBE3BE05D99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A6314-DB9F-4FD0-B0DB-19EA74C7C4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B13C29-0962-424D-BE00-CBE3BE05D991}" type="datetimeFigureOut">
              <a:rPr lang="en-US" smtClean="0"/>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A6314-DB9F-4FD0-B0DB-19EA74C7C49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13C29-0962-424D-BE00-CBE3BE05D99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A6314-DB9F-4FD0-B0DB-19EA74C7C4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B13C29-0962-424D-BE00-CBE3BE05D991}" type="datetimeFigureOut">
              <a:rPr lang="en-US" smtClean="0"/>
              <a:t>9/17/2015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A6314-DB9F-4FD0-B0DB-19EA74C7C4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B13C29-0962-424D-BE00-CBE3BE05D991}" type="datetimeFigureOut">
              <a:rPr lang="en-US" smtClean="0"/>
              <a:t>9/17/2015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A6314-DB9F-4FD0-B0DB-19EA74C7C4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13C29-0962-424D-BE00-CBE3BE05D991}" type="datetimeFigureOut">
              <a:rPr lang="en-US" smtClean="0"/>
              <a:t>9/17/2015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A6314-DB9F-4FD0-B0DB-19EA74C7C4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B13C29-0962-424D-BE00-CBE3BE05D99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A6314-DB9F-4FD0-B0DB-19EA74C7C4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B13C29-0962-424D-BE00-CBE3BE05D991}" type="datetimeFigureOut">
              <a:rPr lang="en-US" smtClean="0"/>
              <a:t>9/17/2015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DA6314-DB9F-4FD0-B0DB-19EA74C7C49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B13C29-0962-424D-BE00-CBE3BE05D991}" type="datetimeFigureOut">
              <a:rPr lang="en-US" smtClean="0"/>
              <a:t>9/17/2015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DA6314-DB9F-4FD0-B0DB-19EA74C7C49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ekasm@umbc.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leiser@umbc.edu"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mailto:aekasm@umbc.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8.png"/><Relationship Id="rId4" Type="http://schemas.openxmlformats.org/officeDocument/2006/relationships/hyperlink" Target="mailto:leiser@umbc.ed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3" Type="http://schemas.openxmlformats.org/officeDocument/2006/relationships/hyperlink" Target="mailto:aekasm@umbc.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leiser@umbc.ed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ekasm@umbc.edu" TargetMode="External"/><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image" Target="../media/image3.jpeg"/><Relationship Id="rId5" Type="http://schemas.openxmlformats.org/officeDocument/2006/relationships/image" Target="../media/image14.png"/><Relationship Id="rId4" Type="http://schemas.openxmlformats.org/officeDocument/2006/relationships/hyperlink" Target="mailto:leiser@umbc.edu"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ekasm@umbc.ed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leiser@umbc.edu"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3" Type="http://schemas.openxmlformats.org/officeDocument/2006/relationships/hyperlink" Target="mailto:aekasm@umbc.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runipt.com/" TargetMode="External"/><Relationship Id="rId4" Type="http://schemas.openxmlformats.org/officeDocument/2006/relationships/hyperlink" Target="mailto:leiser@umbc.edu"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unipt.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8802" y="1828800"/>
            <a:ext cx="8839200" cy="1371600"/>
          </a:xfrm>
        </p:spPr>
        <p:txBody>
          <a:bodyPr>
            <a:normAutofit fontScale="90000"/>
          </a:bodyPr>
          <a:lstStyle/>
          <a:p>
            <a:pPr algn="ctr"/>
            <a:r>
              <a:rPr lang="en-US" sz="5400" dirty="0"/>
              <a:t/>
            </a:r>
            <a:br>
              <a:rPr lang="en-US" sz="5400" dirty="0"/>
            </a:br>
            <a:r>
              <a:rPr lang="en-US" dirty="0" smtClean="0"/>
              <a:t>Intern Placement Tracking (IPT)</a:t>
            </a:r>
            <a:br>
              <a:rPr lang="en-US" dirty="0" smtClean="0"/>
            </a:br>
            <a:r>
              <a:rPr lang="en-US" dirty="0" smtClean="0"/>
              <a:t> Tutorial for Field Instructors</a:t>
            </a:r>
            <a:endParaRPr lang="en-US" dirty="0"/>
          </a:p>
        </p:txBody>
      </p:sp>
      <p:sp>
        <p:nvSpPr>
          <p:cNvPr id="5" name="Content Placeholder 4"/>
          <p:cNvSpPr>
            <a:spLocks noGrp="1"/>
          </p:cNvSpPr>
          <p:nvPr>
            <p:ph idx="1"/>
          </p:nvPr>
        </p:nvSpPr>
        <p:spPr>
          <a:xfrm>
            <a:off x="5181600" y="4191000"/>
            <a:ext cx="3733800" cy="2362200"/>
          </a:xfrm>
        </p:spPr>
        <p:txBody>
          <a:bodyPr>
            <a:noAutofit/>
          </a:bodyPr>
          <a:lstStyle/>
          <a:p>
            <a:pPr marL="0" indent="0">
              <a:buNone/>
            </a:pPr>
            <a:r>
              <a:rPr lang="en-US" sz="1800" dirty="0" smtClean="0"/>
              <a:t>Baccalaureate Social Work Program</a:t>
            </a:r>
          </a:p>
          <a:p>
            <a:pPr marL="0" indent="0">
              <a:buNone/>
            </a:pPr>
            <a:r>
              <a:rPr lang="en-US" sz="1800" dirty="0" smtClean="0"/>
              <a:t>Office of Field Education</a:t>
            </a:r>
          </a:p>
          <a:p>
            <a:pPr marL="0" indent="0">
              <a:buNone/>
            </a:pPr>
            <a:r>
              <a:rPr lang="en-US" sz="1800" dirty="0" smtClean="0"/>
              <a:t>Assistant Dean of Field Instruction:</a:t>
            </a:r>
          </a:p>
          <a:p>
            <a:pPr marL="0" indent="0">
              <a:buNone/>
            </a:pPr>
            <a:r>
              <a:rPr lang="en-US" sz="1800" dirty="0" smtClean="0"/>
              <a:t>Adrienne Ekas-Mueting, </a:t>
            </a:r>
            <a:r>
              <a:rPr lang="en-US" sz="1800" dirty="0" smtClean="0">
                <a:hlinkClick r:id="rId3"/>
              </a:rPr>
              <a:t>aekasm@umbc.edu</a:t>
            </a:r>
            <a:endParaRPr lang="en-US" sz="1800" dirty="0" smtClean="0"/>
          </a:p>
          <a:p>
            <a:pPr marL="0" indent="0">
              <a:buNone/>
            </a:pPr>
            <a:r>
              <a:rPr lang="en-US" sz="1800" dirty="0" smtClean="0"/>
              <a:t>Shady Grove Field Coordinator:</a:t>
            </a:r>
          </a:p>
          <a:p>
            <a:pPr marL="0" indent="0">
              <a:buNone/>
            </a:pPr>
            <a:r>
              <a:rPr lang="en-US" sz="1800" dirty="0" smtClean="0"/>
              <a:t>Katie </a:t>
            </a:r>
            <a:r>
              <a:rPr lang="en-US" sz="1800" dirty="0" err="1" smtClean="0"/>
              <a:t>Leiser</a:t>
            </a:r>
            <a:r>
              <a:rPr lang="en-US" sz="1800" dirty="0" smtClean="0"/>
              <a:t>, </a:t>
            </a:r>
            <a:r>
              <a:rPr lang="en-US" sz="1800" dirty="0" smtClean="0">
                <a:hlinkClick r:id="rId4"/>
              </a:rPr>
              <a:t>leiser@umbc.edu</a:t>
            </a:r>
            <a:r>
              <a:rPr lang="en-US" sz="1800" dirty="0" smtClean="0"/>
              <a:t> </a:t>
            </a:r>
            <a:endParaRPr lang="en-US" sz="1800" dirty="0"/>
          </a:p>
        </p:txBody>
      </p:sp>
      <p:pic>
        <p:nvPicPr>
          <p:cNvPr id="1026" name="Picture 2" descr="C:\Users\aekasm\Desktop\umbc 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9991" y="4953000"/>
            <a:ext cx="2351809" cy="1600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14400" y="848061"/>
            <a:ext cx="7467600" cy="461665"/>
          </a:xfrm>
          <a:prstGeom prst="rect">
            <a:avLst/>
          </a:prstGeom>
          <a:noFill/>
        </p:spPr>
        <p:txBody>
          <a:bodyPr wrap="square" rtlCol="0">
            <a:spAutoFit/>
          </a:bodyPr>
          <a:lstStyle/>
          <a:p>
            <a:pPr algn="ctr"/>
            <a:r>
              <a:rPr lang="en-US" sz="2400" dirty="0" smtClean="0"/>
              <a:t>University of Maryland, Baltimore County (UMBC)</a:t>
            </a:r>
            <a:endParaRPr lang="en-US" sz="2400" dirty="0"/>
          </a:p>
        </p:txBody>
      </p:sp>
    </p:spTree>
    <p:extLst>
      <p:ext uri="{BB962C8B-B14F-4D97-AF65-F5344CB8AC3E}">
        <p14:creationId xmlns:p14="http://schemas.microsoft.com/office/powerpoint/2010/main" val="3150753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09600"/>
            <a:ext cx="8229600" cy="1143000"/>
          </a:xfrm>
        </p:spPr>
        <p:txBody>
          <a:bodyPr/>
          <a:lstStyle/>
          <a:p>
            <a:r>
              <a:rPr lang="en-US" dirty="0" smtClean="0"/>
              <a:t>IPT Home Page</a:t>
            </a:r>
            <a:endParaRPr lang="en-US" dirty="0"/>
          </a:p>
        </p:txBody>
      </p:sp>
      <p:sp>
        <p:nvSpPr>
          <p:cNvPr id="3" name="Content Placeholder 2"/>
          <p:cNvSpPr>
            <a:spLocks noGrp="1"/>
          </p:cNvSpPr>
          <p:nvPr>
            <p:ph idx="1"/>
          </p:nvPr>
        </p:nvSpPr>
        <p:spPr>
          <a:xfrm>
            <a:off x="76200" y="1752600"/>
            <a:ext cx="8991600" cy="5105400"/>
          </a:xfrm>
        </p:spPr>
        <p:txBody>
          <a:bodyPr>
            <a:normAutofit/>
          </a:bodyPr>
          <a:lstStyle/>
          <a:p>
            <a:r>
              <a:rPr lang="en-US" sz="2000" dirty="0" smtClean="0"/>
              <a:t>Ensure that </a:t>
            </a:r>
            <a:r>
              <a:rPr lang="en-US" sz="2000" dirty="0"/>
              <a:t>your name appears in the upper left hand of the page. </a:t>
            </a:r>
            <a:endParaRPr lang="en-US" sz="2000" dirty="0" smtClean="0"/>
          </a:p>
          <a:p>
            <a:r>
              <a:rPr lang="en-US" sz="2000" dirty="0" smtClean="0"/>
              <a:t>If </a:t>
            </a:r>
            <a:r>
              <a:rPr lang="en-US" sz="2000" dirty="0"/>
              <a:t>it does </a:t>
            </a:r>
            <a:r>
              <a:rPr lang="en-US" sz="2000" dirty="0" smtClean="0"/>
              <a:t>not</a:t>
            </a:r>
            <a:r>
              <a:rPr lang="en-US" sz="2000" dirty="0"/>
              <a:t>, please contact </a:t>
            </a:r>
            <a:r>
              <a:rPr lang="en-US" sz="2000" dirty="0" smtClean="0"/>
              <a:t>Adrienne Ekas-Mueting at </a:t>
            </a:r>
            <a:r>
              <a:rPr lang="en-US" sz="2000" dirty="0" smtClean="0">
                <a:hlinkClick r:id="rId3"/>
              </a:rPr>
              <a:t>aekasm@umbc.edu</a:t>
            </a:r>
            <a:r>
              <a:rPr lang="en-US" sz="2000" dirty="0" smtClean="0"/>
              <a:t> or Katie </a:t>
            </a:r>
            <a:r>
              <a:rPr lang="en-US" sz="2000" dirty="0" err="1" smtClean="0"/>
              <a:t>Leiser</a:t>
            </a:r>
            <a:r>
              <a:rPr lang="en-US" sz="2000" dirty="0" smtClean="0"/>
              <a:t> at </a:t>
            </a:r>
            <a:r>
              <a:rPr lang="en-US" sz="2000" dirty="0" smtClean="0">
                <a:hlinkClick r:id="rId4"/>
              </a:rPr>
              <a:t>leiser@umbc.edu</a:t>
            </a:r>
            <a:r>
              <a:rPr lang="en-US" sz="2000" dirty="0" smtClean="0"/>
              <a:t>. </a:t>
            </a:r>
            <a:endParaRPr lang="en-US" sz="2000" dirty="0"/>
          </a:p>
          <a:p>
            <a:r>
              <a:rPr lang="en-US" sz="2000" dirty="0"/>
              <a:t>The home page contains </a:t>
            </a:r>
            <a:r>
              <a:rPr lang="en-US" sz="2000" dirty="0" smtClean="0"/>
              <a:t>two links </a:t>
            </a:r>
            <a:r>
              <a:rPr lang="en-US" sz="2000" dirty="0"/>
              <a:t>on the </a:t>
            </a:r>
            <a:r>
              <a:rPr lang="en-US" sz="2000" dirty="0" smtClean="0"/>
              <a:t>left hand side of the page:  </a:t>
            </a:r>
          </a:p>
          <a:p>
            <a:pPr lvl="1"/>
            <a:r>
              <a:rPr lang="en-US" sz="2000" dirty="0" smtClean="0"/>
              <a:t>My </a:t>
            </a:r>
            <a:r>
              <a:rPr lang="en-US" sz="2000" dirty="0"/>
              <a:t>Forms (detailed later in this tutorial) </a:t>
            </a:r>
            <a:r>
              <a:rPr lang="en-US" sz="2000" dirty="0" smtClean="0"/>
              <a:t>and</a:t>
            </a:r>
            <a:endParaRPr lang="en-US" sz="2000" dirty="0"/>
          </a:p>
          <a:p>
            <a:pPr lvl="1"/>
            <a:r>
              <a:rPr lang="en-US" sz="2000" dirty="0" smtClean="0"/>
              <a:t>Change Password</a:t>
            </a:r>
            <a:r>
              <a:rPr lang="en-US" sz="2000" dirty="0"/>
              <a:t> </a:t>
            </a:r>
            <a:r>
              <a:rPr lang="en-US" sz="2000" dirty="0" smtClean="0"/>
              <a:t>- </a:t>
            </a:r>
            <a:r>
              <a:rPr lang="en-US" sz="2000" dirty="0"/>
              <a:t>If you wish to change your password please use this link</a:t>
            </a:r>
            <a:r>
              <a:rPr lang="en-US" sz="2000" dirty="0" smtClean="0"/>
              <a:t>.</a:t>
            </a:r>
            <a:endParaRPr lang="en-US" sz="2000" dirty="0"/>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295400" y="4419600"/>
            <a:ext cx="6629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ekasm\Desktop\umbc logo ip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3980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IPT Homepage (cont.)</a:t>
            </a:r>
            <a:endParaRPr lang="en-US" dirty="0"/>
          </a:p>
        </p:txBody>
      </p:sp>
      <p:sp>
        <p:nvSpPr>
          <p:cNvPr id="6" name="Content Placeholder 5"/>
          <p:cNvSpPr>
            <a:spLocks noGrp="1"/>
          </p:cNvSpPr>
          <p:nvPr>
            <p:ph idx="1"/>
          </p:nvPr>
        </p:nvSpPr>
        <p:spPr/>
        <p:txBody>
          <a:bodyPr/>
          <a:lstStyle/>
          <a:p>
            <a:r>
              <a:rPr lang="en-US" sz="2000" dirty="0"/>
              <a:t>Located in the middle of the IPT Field Instructor home page, you will see two tabs with the following links: </a:t>
            </a:r>
          </a:p>
          <a:p>
            <a:pPr lvl="1"/>
            <a:r>
              <a:rPr lang="en-US" sz="2000" dirty="0"/>
              <a:t>Home and Field Instructor Detail (this is where you would keep your address, </a:t>
            </a:r>
            <a:r>
              <a:rPr lang="en-US" sz="2000" dirty="0" smtClean="0"/>
              <a:t>p</a:t>
            </a:r>
            <a:r>
              <a:rPr lang="en-US" sz="2000" dirty="0"/>
              <a:t>hone number, and email up to date).</a:t>
            </a:r>
          </a:p>
          <a:p>
            <a:pPr marL="393192" lvl="1" indent="0">
              <a:buNone/>
            </a:pPr>
            <a:endParaRPr lang="en-US" dirty="0"/>
          </a:p>
        </p:txBody>
      </p:sp>
      <p:pic>
        <p:nvPicPr>
          <p:cNvPr id="7"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143000" y="3810000"/>
            <a:ext cx="6629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6206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Field Instructor Detail Page</a:t>
            </a:r>
            <a:endParaRPr lang="en-US" dirty="0"/>
          </a:p>
        </p:txBody>
      </p:sp>
      <p:sp>
        <p:nvSpPr>
          <p:cNvPr id="8" name="Content Placeholder 7"/>
          <p:cNvSpPr>
            <a:spLocks noGrp="1"/>
          </p:cNvSpPr>
          <p:nvPr>
            <p:ph sz="half" idx="1"/>
          </p:nvPr>
        </p:nvSpPr>
        <p:spPr>
          <a:xfrm>
            <a:off x="152400" y="1676400"/>
            <a:ext cx="3733800" cy="4953000"/>
          </a:xfrm>
        </p:spPr>
        <p:txBody>
          <a:bodyPr>
            <a:normAutofit/>
          </a:bodyPr>
          <a:lstStyle/>
          <a:p>
            <a:r>
              <a:rPr lang="en-US" sz="2000" dirty="0" smtClean="0"/>
              <a:t>The Field </a:t>
            </a:r>
            <a:r>
              <a:rPr lang="en-US" sz="2000" dirty="0"/>
              <a:t>I</a:t>
            </a:r>
            <a:r>
              <a:rPr lang="en-US" sz="2000" dirty="0" smtClean="0"/>
              <a:t>nstructor Detail page provides the most up to date information about you;  </a:t>
            </a:r>
            <a:r>
              <a:rPr lang="en-US" sz="2000" dirty="0"/>
              <a:t>p</a:t>
            </a:r>
            <a:r>
              <a:rPr lang="en-US" sz="2000" dirty="0" smtClean="0"/>
              <a:t>lease make sure this information is correct and always up to date.</a:t>
            </a:r>
          </a:p>
          <a:p>
            <a:r>
              <a:rPr lang="en-US" sz="2000" dirty="0" smtClean="0"/>
              <a:t>Upload picture:  It is not  required that you upload a photo, but you may do so if you wish.</a:t>
            </a:r>
          </a:p>
          <a:p>
            <a:r>
              <a:rPr lang="en-US" sz="2000" dirty="0" smtClean="0"/>
              <a:t>Forms:  A complete discussion of the forms function will be discussed on the next few slides.</a:t>
            </a:r>
          </a:p>
          <a:p>
            <a:endParaRPr lang="en-US" sz="1600" dirty="0" smtClean="0"/>
          </a:p>
          <a:p>
            <a:endParaRPr lang="en-US" dirty="0"/>
          </a:p>
        </p:txBody>
      </p:sp>
      <p:pic>
        <p:nvPicPr>
          <p:cNvPr id="102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4038601" y="2480678"/>
            <a:ext cx="4838700" cy="3534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descr="C:\Users\aekasm\Desktop\umbc logo ip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974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Field Instructor Detail Page (cont.)</a:t>
            </a:r>
            <a:endParaRPr lang="en-US" dirty="0"/>
          </a:p>
        </p:txBody>
      </p:sp>
      <p:sp>
        <p:nvSpPr>
          <p:cNvPr id="6" name="Content Placeholder 5"/>
          <p:cNvSpPr>
            <a:spLocks noGrp="1"/>
          </p:cNvSpPr>
          <p:nvPr>
            <p:ph sz="half" idx="1"/>
          </p:nvPr>
        </p:nvSpPr>
        <p:spPr>
          <a:xfrm>
            <a:off x="228600" y="1920084"/>
            <a:ext cx="4343400" cy="4709316"/>
          </a:xfrm>
        </p:spPr>
        <p:txBody>
          <a:bodyPr>
            <a:normAutofit fontScale="70000" lnSpcReduction="20000"/>
          </a:bodyPr>
          <a:lstStyle/>
          <a:p>
            <a:r>
              <a:rPr lang="en-US" sz="3400" dirty="0"/>
              <a:t>Internship Assignments:  This section lists all the students who are currently assigned to you and your agency and have you as their field instructor; if you need contact information for these students, click on the View link to the left of their name; you will then be directed to that student’s Student Detail page that lists contact information as well as each student’s faculty liaison.</a:t>
            </a:r>
          </a:p>
          <a:p>
            <a:endParaRPr lang="en-US" dirty="0"/>
          </a:p>
        </p:txBody>
      </p:sp>
      <p:pic>
        <p:nvPicPr>
          <p:cNvPr id="7"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C:\Users\aekasm\Pictures\New Picture (6).bmp"/>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517916" y="2362200"/>
            <a:ext cx="4589329"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5941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0635"/>
            <a:ext cx="8229600" cy="1143000"/>
          </a:xfrm>
        </p:spPr>
        <p:txBody>
          <a:bodyPr>
            <a:normAutofit fontScale="90000"/>
          </a:bodyPr>
          <a:lstStyle/>
          <a:p>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dirty="0"/>
              <a:t>Quiz </a:t>
            </a:r>
            <a:r>
              <a:rPr lang="en-US" sz="4000" dirty="0" smtClean="0"/>
              <a:t>#</a:t>
            </a:r>
            <a:r>
              <a:rPr lang="en-US" sz="4000" dirty="0"/>
              <a:t>2</a:t>
            </a:r>
            <a:r>
              <a:rPr lang="en-US" sz="4000" dirty="0" smtClean="0"/>
              <a:t> - </a:t>
            </a:r>
            <a:r>
              <a:rPr lang="en-US" sz="4000" dirty="0"/>
              <a:t>Testing Your Knowledge</a:t>
            </a:r>
          </a:p>
        </p:txBody>
      </p:sp>
      <p:sp>
        <p:nvSpPr>
          <p:cNvPr id="3" name="Content Placeholder 2"/>
          <p:cNvSpPr>
            <a:spLocks noGrp="1"/>
          </p:cNvSpPr>
          <p:nvPr>
            <p:ph idx="1"/>
          </p:nvPr>
        </p:nvSpPr>
        <p:spPr/>
        <p:txBody>
          <a:bodyPr>
            <a:normAutofit/>
          </a:bodyPr>
          <a:lstStyle/>
          <a:p>
            <a:pPr marL="0" indent="0">
              <a:buNone/>
            </a:pPr>
            <a:r>
              <a:rPr lang="en-US" sz="1600" dirty="0"/>
              <a:t>1</a:t>
            </a:r>
            <a:r>
              <a:rPr lang="en-US" sz="1600" dirty="0" smtClean="0"/>
              <a:t>.	I can change my password from the IPT homepage.</a:t>
            </a:r>
          </a:p>
          <a:p>
            <a:pPr marL="0" indent="0">
              <a:buNone/>
            </a:pPr>
            <a:r>
              <a:rPr lang="en-US" sz="1600" dirty="0"/>
              <a:t>	</a:t>
            </a:r>
            <a:r>
              <a:rPr lang="en-US" sz="1600" dirty="0" smtClean="0"/>
              <a:t>1</a:t>
            </a:r>
            <a:r>
              <a:rPr lang="en-US" sz="1600" dirty="0"/>
              <a:t>. Yes</a:t>
            </a:r>
          </a:p>
          <a:p>
            <a:pPr marL="800100" lvl="2" indent="0">
              <a:buNone/>
            </a:pPr>
            <a:r>
              <a:rPr lang="en-US" sz="1600" dirty="0"/>
              <a:t>  2. No</a:t>
            </a:r>
          </a:p>
          <a:p>
            <a:pPr marL="0" indent="0">
              <a:buNone/>
            </a:pPr>
            <a:endParaRPr lang="en-US" sz="1600" dirty="0" smtClean="0"/>
          </a:p>
          <a:p>
            <a:pPr marL="0" lvl="1" indent="0">
              <a:buClr>
                <a:schemeClr val="accent3"/>
              </a:buClr>
              <a:buSzPct val="95000"/>
              <a:buNone/>
            </a:pPr>
            <a:r>
              <a:rPr lang="en-US" sz="1600" dirty="0" smtClean="0"/>
              <a:t>2</a:t>
            </a:r>
            <a:r>
              <a:rPr lang="en-US" sz="1600" dirty="0"/>
              <a:t>.	</a:t>
            </a:r>
            <a:r>
              <a:rPr lang="en-US" sz="1600" dirty="0" smtClean="0"/>
              <a:t>The Field Instructor Detail tab is where I would </a:t>
            </a:r>
            <a:r>
              <a:rPr lang="en-US" sz="1600" dirty="0"/>
              <a:t>keep </a:t>
            </a:r>
            <a:r>
              <a:rPr lang="en-US" sz="1600" dirty="0" smtClean="0"/>
              <a:t>my </a:t>
            </a:r>
            <a:r>
              <a:rPr lang="en-US" sz="1600" dirty="0"/>
              <a:t>address, phone number, </a:t>
            </a:r>
            <a:r>
              <a:rPr lang="en-US" sz="1600" dirty="0" smtClean="0"/>
              <a:t>	and </a:t>
            </a:r>
            <a:r>
              <a:rPr lang="en-US" sz="1600" dirty="0"/>
              <a:t>email up to </a:t>
            </a:r>
            <a:r>
              <a:rPr lang="en-US" sz="1600" dirty="0" smtClean="0"/>
              <a:t>date</a:t>
            </a:r>
            <a:r>
              <a:rPr lang="en-US" sz="1600" dirty="0"/>
              <a:t>.</a:t>
            </a:r>
          </a:p>
          <a:p>
            <a:pPr marL="0" indent="0">
              <a:buNone/>
            </a:pPr>
            <a:r>
              <a:rPr lang="en-US" sz="1600" dirty="0" smtClean="0"/>
              <a:t>	</a:t>
            </a:r>
            <a:r>
              <a:rPr lang="en-US" sz="1600" dirty="0"/>
              <a:t>1. Yes</a:t>
            </a:r>
          </a:p>
          <a:p>
            <a:pPr marL="800100" lvl="2" indent="0">
              <a:buNone/>
            </a:pPr>
            <a:r>
              <a:rPr lang="en-US" sz="1600" dirty="0"/>
              <a:t>  2. No</a:t>
            </a:r>
          </a:p>
          <a:p>
            <a:pPr marL="0" indent="0">
              <a:buNone/>
            </a:pPr>
            <a:endParaRPr lang="en-US" sz="1600" dirty="0" smtClean="0"/>
          </a:p>
          <a:p>
            <a:pPr marL="0" indent="0">
              <a:buNone/>
            </a:pPr>
            <a:r>
              <a:rPr lang="en-US" sz="1600" dirty="0" smtClean="0"/>
              <a:t>3.	Under the Field Instructor Detail tab, I can see a list of students that are assigned 	to me for the semester.	</a:t>
            </a:r>
          </a:p>
          <a:p>
            <a:pPr marL="0" indent="0">
              <a:buNone/>
            </a:pPr>
            <a:r>
              <a:rPr lang="en-US" sz="1600" dirty="0" smtClean="0"/>
              <a:t>	</a:t>
            </a:r>
            <a:r>
              <a:rPr lang="en-US" sz="1600" dirty="0"/>
              <a:t>1. Yes</a:t>
            </a:r>
          </a:p>
          <a:p>
            <a:pPr marL="800100" lvl="2" indent="0">
              <a:buNone/>
            </a:pPr>
            <a:r>
              <a:rPr lang="en-US" sz="1600" dirty="0"/>
              <a:t>  2. No</a:t>
            </a:r>
          </a:p>
          <a:p>
            <a:pPr marL="0" indent="0">
              <a:buNone/>
            </a:pPr>
            <a:endParaRPr lang="en-US" sz="1600" dirty="0"/>
          </a:p>
        </p:txBody>
      </p:sp>
      <p:pic>
        <p:nvPicPr>
          <p:cNvPr id="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Admin\AppData\Local\Microsoft\Windows\Temporary Internet Files\Content.IE5\0BMKPP6Q\MC90043471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0"/>
            <a:ext cx="192087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1724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1143000"/>
          </a:xfrm>
        </p:spPr>
        <p:txBody>
          <a:bodyPr/>
          <a:lstStyle/>
          <a:p>
            <a:r>
              <a:rPr lang="en-US" dirty="0" smtClean="0"/>
              <a:t>Forms</a:t>
            </a:r>
            <a:endParaRPr lang="en-US" dirty="0"/>
          </a:p>
        </p:txBody>
      </p:sp>
      <p:sp>
        <p:nvSpPr>
          <p:cNvPr id="6" name="Content Placeholder 5"/>
          <p:cNvSpPr>
            <a:spLocks noGrp="1"/>
          </p:cNvSpPr>
          <p:nvPr>
            <p:ph idx="1"/>
          </p:nvPr>
        </p:nvSpPr>
        <p:spPr>
          <a:xfrm>
            <a:off x="152400" y="1371600"/>
            <a:ext cx="8839200" cy="5410200"/>
          </a:xfrm>
        </p:spPr>
        <p:txBody>
          <a:bodyPr>
            <a:normAutofit fontScale="92500" lnSpcReduction="10000"/>
          </a:bodyPr>
          <a:lstStyle/>
          <a:p>
            <a:r>
              <a:rPr lang="en-US" sz="2400" dirty="0" smtClean="0"/>
              <a:t>One </a:t>
            </a:r>
            <a:r>
              <a:rPr lang="en-US" sz="2400" dirty="0"/>
              <a:t>of the most important aspects of the IPT </a:t>
            </a:r>
            <a:r>
              <a:rPr lang="en-US" sz="2400" dirty="0" smtClean="0"/>
              <a:t>system.</a:t>
            </a:r>
          </a:p>
          <a:p>
            <a:r>
              <a:rPr lang="en-US" sz="2400" dirty="0" smtClean="0"/>
              <a:t>It is </a:t>
            </a:r>
            <a:r>
              <a:rPr lang="en-US" sz="2400" dirty="0"/>
              <a:t>imperative that </a:t>
            </a:r>
            <a:r>
              <a:rPr lang="en-US" sz="2400" dirty="0" smtClean="0"/>
              <a:t>UMBC </a:t>
            </a:r>
            <a:r>
              <a:rPr lang="en-US" sz="2400" dirty="0"/>
              <a:t>students </a:t>
            </a:r>
            <a:r>
              <a:rPr lang="en-US" sz="2400" dirty="0" smtClean="0"/>
              <a:t>and </a:t>
            </a:r>
            <a:r>
              <a:rPr lang="en-US" sz="2400" dirty="0"/>
              <a:t>field instructors understand and look for </a:t>
            </a:r>
            <a:r>
              <a:rPr lang="en-US" sz="2400" dirty="0" smtClean="0"/>
              <a:t>scheduled </a:t>
            </a:r>
            <a:r>
              <a:rPr lang="en-US" sz="2400" dirty="0"/>
              <a:t>forms.</a:t>
            </a:r>
          </a:p>
          <a:p>
            <a:r>
              <a:rPr lang="en-US" sz="2400" dirty="0" smtClean="0"/>
              <a:t>Forms </a:t>
            </a:r>
            <a:r>
              <a:rPr lang="en-US" sz="2400" dirty="0"/>
              <a:t>are online documents that allow students, field instructors, and the field </a:t>
            </a:r>
            <a:r>
              <a:rPr lang="en-US" sz="2400" dirty="0" smtClean="0"/>
              <a:t>liaisons </a:t>
            </a:r>
            <a:r>
              <a:rPr lang="en-US" sz="2400" dirty="0"/>
              <a:t>to complete fieldwork materials electronically rather than </a:t>
            </a:r>
            <a:r>
              <a:rPr lang="en-US" sz="2400" dirty="0" smtClean="0"/>
              <a:t>by hardcopy. </a:t>
            </a:r>
            <a:r>
              <a:rPr lang="en-US" sz="2400" dirty="0"/>
              <a:t>Several forms will be generated through </a:t>
            </a:r>
            <a:r>
              <a:rPr lang="en-US" sz="2400" dirty="0" smtClean="0"/>
              <a:t>IPT, and </a:t>
            </a:r>
            <a:r>
              <a:rPr lang="en-US" sz="2400" dirty="0"/>
              <a:t>it is each user’s </a:t>
            </a:r>
            <a:r>
              <a:rPr lang="en-US" sz="2400" dirty="0" smtClean="0"/>
              <a:t>responsibility </a:t>
            </a:r>
            <a:r>
              <a:rPr lang="en-US" sz="2400" dirty="0"/>
              <a:t>to complete their portion of a </a:t>
            </a:r>
            <a:r>
              <a:rPr lang="en-US" sz="2400" dirty="0" smtClean="0"/>
              <a:t>form </a:t>
            </a:r>
            <a:r>
              <a:rPr lang="en-US" sz="2400" dirty="0"/>
              <a:t>in a timely manner.</a:t>
            </a:r>
          </a:p>
          <a:p>
            <a:r>
              <a:rPr lang="en-US" sz="2400" dirty="0" smtClean="0"/>
              <a:t>Notifications </a:t>
            </a:r>
            <a:r>
              <a:rPr lang="en-US" sz="2400" dirty="0"/>
              <a:t>of when forms are generated are sent via email </a:t>
            </a:r>
            <a:r>
              <a:rPr lang="en-US" sz="2400" dirty="0" smtClean="0"/>
              <a:t>to students and field instructors so </a:t>
            </a:r>
            <a:r>
              <a:rPr lang="en-US" sz="2400" dirty="0"/>
              <a:t>it is very </a:t>
            </a:r>
            <a:r>
              <a:rPr lang="en-US" sz="2400" dirty="0" smtClean="0"/>
              <a:t>important </a:t>
            </a:r>
            <a:r>
              <a:rPr lang="en-US" sz="2400" dirty="0"/>
              <a:t>that you keep your email address up to date.</a:t>
            </a:r>
          </a:p>
          <a:p>
            <a:r>
              <a:rPr lang="en-US" sz="2400" dirty="0" smtClean="0"/>
              <a:t>It </a:t>
            </a:r>
            <a:r>
              <a:rPr lang="en-US" sz="2400" dirty="0"/>
              <a:t>is the </a:t>
            </a:r>
            <a:r>
              <a:rPr lang="en-US" sz="2400" dirty="0" smtClean="0"/>
              <a:t>student and </a:t>
            </a:r>
            <a:r>
              <a:rPr lang="en-US" sz="2400" dirty="0"/>
              <a:t>field instructor’s responsibility to complete all forms by the </a:t>
            </a:r>
            <a:r>
              <a:rPr lang="en-US" sz="2400" dirty="0" smtClean="0"/>
              <a:t>scheduled </a:t>
            </a:r>
            <a:r>
              <a:rPr lang="en-US" sz="2400" dirty="0"/>
              <a:t>deadlines. </a:t>
            </a:r>
            <a:endParaRPr lang="en-US" sz="2400" dirty="0" smtClean="0"/>
          </a:p>
          <a:p>
            <a:r>
              <a:rPr lang="en-US" sz="2400" dirty="0" smtClean="0"/>
              <a:t> </a:t>
            </a:r>
            <a:r>
              <a:rPr lang="en-US" sz="2400" dirty="0"/>
              <a:t>If you have any questions on a form, please contact either Adrienne Ekas-Mueting (</a:t>
            </a:r>
            <a:r>
              <a:rPr lang="en-US" sz="2400" dirty="0">
                <a:hlinkClick r:id="rId3"/>
              </a:rPr>
              <a:t>aekasm@umbc.edu</a:t>
            </a:r>
            <a:r>
              <a:rPr lang="en-US" sz="2400" dirty="0"/>
              <a:t>) or Katie </a:t>
            </a:r>
            <a:r>
              <a:rPr lang="en-US" sz="2400" dirty="0" err="1"/>
              <a:t>Leiser</a:t>
            </a:r>
            <a:r>
              <a:rPr lang="en-US" sz="2400" dirty="0"/>
              <a:t> </a:t>
            </a:r>
            <a:r>
              <a:rPr lang="en-US" sz="2400" dirty="0" smtClean="0"/>
              <a:t>(</a:t>
            </a:r>
            <a:r>
              <a:rPr lang="en-US" sz="2400" dirty="0" smtClean="0">
                <a:hlinkClick r:id="rId4"/>
              </a:rPr>
              <a:t>leiser@umbc.edu</a:t>
            </a:r>
            <a:r>
              <a:rPr lang="en-US" sz="2400" dirty="0"/>
              <a:t>). </a:t>
            </a:r>
          </a:p>
          <a:p>
            <a:endParaRPr lang="en-US" sz="2400" dirty="0"/>
          </a:p>
        </p:txBody>
      </p:sp>
      <p:pic>
        <p:nvPicPr>
          <p:cNvPr id="7" name="Picture 2" descr="C:\Users\aekasm\Desktop\umbc logo ip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453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(cont.)</a:t>
            </a:r>
            <a:endParaRPr lang="en-US" dirty="0"/>
          </a:p>
        </p:txBody>
      </p:sp>
      <p:sp>
        <p:nvSpPr>
          <p:cNvPr id="3" name="Content Placeholder 2"/>
          <p:cNvSpPr>
            <a:spLocks noGrp="1"/>
          </p:cNvSpPr>
          <p:nvPr>
            <p:ph sz="half" idx="1"/>
          </p:nvPr>
        </p:nvSpPr>
        <p:spPr>
          <a:xfrm>
            <a:off x="-76200" y="1905000"/>
            <a:ext cx="3581400" cy="4343400"/>
          </a:xfrm>
        </p:spPr>
        <p:txBody>
          <a:bodyPr>
            <a:normAutofit fontScale="92500" lnSpcReduction="10000"/>
          </a:bodyPr>
          <a:lstStyle/>
          <a:p>
            <a:r>
              <a:rPr lang="en-US" dirty="0"/>
              <a:t>To access or view a scheduled </a:t>
            </a:r>
            <a:r>
              <a:rPr lang="en-US" dirty="0" smtClean="0"/>
              <a:t>form</a:t>
            </a:r>
            <a:r>
              <a:rPr lang="en-US" dirty="0"/>
              <a:t>, click on </a:t>
            </a:r>
            <a:r>
              <a:rPr lang="en-US" dirty="0" smtClean="0"/>
              <a:t>“My Forms” </a:t>
            </a:r>
            <a:r>
              <a:rPr lang="en-US" dirty="0"/>
              <a:t>link on the left hand side of </a:t>
            </a:r>
            <a:r>
              <a:rPr lang="en-US" dirty="0" smtClean="0"/>
              <a:t>the home </a:t>
            </a:r>
            <a:r>
              <a:rPr lang="en-US" dirty="0"/>
              <a:t>page or in the upper left hand section of the </a:t>
            </a:r>
            <a:r>
              <a:rPr lang="en-US" dirty="0" smtClean="0"/>
              <a:t>Field </a:t>
            </a:r>
            <a:r>
              <a:rPr lang="en-US" dirty="0"/>
              <a:t>Instructor Detail page. </a:t>
            </a:r>
            <a:r>
              <a:rPr lang="en-US" dirty="0" smtClean="0"/>
              <a:t>In this example, the field instructor has 2 new forms to review and sign.</a:t>
            </a:r>
          </a:p>
          <a:p>
            <a:endParaRPr lang="en-US" dirty="0"/>
          </a:p>
        </p:txBody>
      </p:sp>
      <p:pic>
        <p:nvPicPr>
          <p:cNvPr id="20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3505200" y="2945492"/>
            <a:ext cx="5562600" cy="1920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aekasm\Desktop\umbc logo ip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459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56488"/>
          </a:xfrm>
        </p:spPr>
        <p:txBody>
          <a:bodyPr/>
          <a:lstStyle/>
          <a:p>
            <a:r>
              <a:rPr lang="en-US" dirty="0" smtClean="0"/>
              <a:t>Forms (cont.)</a:t>
            </a:r>
            <a:endParaRPr lang="en-US" dirty="0"/>
          </a:p>
        </p:txBody>
      </p:sp>
      <p:sp>
        <p:nvSpPr>
          <p:cNvPr id="3" name="Content Placeholder 2"/>
          <p:cNvSpPr>
            <a:spLocks noGrp="1"/>
          </p:cNvSpPr>
          <p:nvPr>
            <p:ph idx="1"/>
          </p:nvPr>
        </p:nvSpPr>
        <p:spPr>
          <a:xfrm>
            <a:off x="76200" y="1371600"/>
            <a:ext cx="8915400" cy="5486400"/>
          </a:xfrm>
        </p:spPr>
        <p:txBody>
          <a:bodyPr>
            <a:normAutofit/>
          </a:bodyPr>
          <a:lstStyle/>
          <a:p>
            <a:r>
              <a:rPr lang="en-US" sz="1900" dirty="0"/>
              <a:t>Each scheduled </a:t>
            </a:r>
            <a:r>
              <a:rPr lang="en-US" sz="1900" dirty="0" smtClean="0"/>
              <a:t>form </a:t>
            </a:r>
            <a:r>
              <a:rPr lang="en-US" sz="1900" dirty="0"/>
              <a:t>will be listed along with information regarding the progress of </a:t>
            </a:r>
            <a:r>
              <a:rPr lang="en-US" sz="1900" dirty="0" smtClean="0"/>
              <a:t> the </a:t>
            </a:r>
            <a:r>
              <a:rPr lang="en-US" sz="1900" dirty="0"/>
              <a:t>f</a:t>
            </a:r>
            <a:r>
              <a:rPr lang="en-US" sz="1900" dirty="0" smtClean="0"/>
              <a:t>orm</a:t>
            </a:r>
            <a:r>
              <a:rPr lang="en-US" sz="1900" dirty="0"/>
              <a:t>. Here you will find a variety of summary information for each form including </a:t>
            </a:r>
            <a:r>
              <a:rPr lang="en-US" sz="1900" dirty="0" smtClean="0"/>
              <a:t>the </a:t>
            </a:r>
            <a:r>
              <a:rPr lang="en-US" sz="1900" dirty="0"/>
              <a:t>name of the form, the student name </a:t>
            </a:r>
            <a:r>
              <a:rPr lang="en-US" sz="1900" dirty="0" smtClean="0"/>
              <a:t>(under the Form ID column), </a:t>
            </a:r>
            <a:r>
              <a:rPr lang="en-US" sz="1900" dirty="0"/>
              <a:t>the status of the Form (whether it is </a:t>
            </a:r>
            <a:r>
              <a:rPr lang="en-US" sz="1900" dirty="0" smtClean="0"/>
              <a:t>active </a:t>
            </a:r>
            <a:r>
              <a:rPr lang="en-US" sz="1900" dirty="0"/>
              <a:t>or complete), whose action is needed </a:t>
            </a:r>
            <a:r>
              <a:rPr lang="en-US" sz="1900" dirty="0" smtClean="0"/>
              <a:t>(</a:t>
            </a:r>
            <a:r>
              <a:rPr lang="en-US" sz="1900" dirty="0"/>
              <a:t>s</a:t>
            </a:r>
            <a:r>
              <a:rPr lang="en-US" sz="1900" dirty="0" smtClean="0"/>
              <a:t>tudent, field instructor, or field liaison</a:t>
            </a:r>
            <a:r>
              <a:rPr lang="en-US" sz="1900" dirty="0"/>
              <a:t>), </a:t>
            </a:r>
            <a:r>
              <a:rPr lang="en-US" sz="1900" dirty="0" smtClean="0"/>
              <a:t>and </a:t>
            </a:r>
            <a:r>
              <a:rPr lang="en-US" sz="1900" dirty="0"/>
              <a:t>the due date for when the Form should be completed</a:t>
            </a:r>
            <a:r>
              <a:rPr lang="en-US" sz="1900" dirty="0" smtClean="0"/>
              <a:t>. </a:t>
            </a:r>
          </a:p>
          <a:p>
            <a:pPr marL="0" indent="0">
              <a:buNone/>
            </a:pPr>
            <a:endParaRPr lang="en-US" sz="2000" dirty="0"/>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2400" y="3962400"/>
            <a:ext cx="8763000" cy="24016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aekasm\Desktop\umbc logo ip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171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(cont.)</a:t>
            </a:r>
            <a:endParaRPr lang="en-US" dirty="0"/>
          </a:p>
        </p:txBody>
      </p:sp>
      <p:sp>
        <p:nvSpPr>
          <p:cNvPr id="3" name="Content Placeholder 2"/>
          <p:cNvSpPr>
            <a:spLocks noGrp="1"/>
          </p:cNvSpPr>
          <p:nvPr>
            <p:ph idx="1"/>
          </p:nvPr>
        </p:nvSpPr>
        <p:spPr/>
        <p:txBody>
          <a:bodyPr/>
          <a:lstStyle/>
          <a:p>
            <a:r>
              <a:rPr lang="en-US" sz="2800" dirty="0"/>
              <a:t>Please note that in most cases, the student will sign first, the field instructor next, and then the field liaison.</a:t>
            </a:r>
          </a:p>
          <a:p>
            <a:r>
              <a:rPr lang="en-US" sz="2800" dirty="0"/>
              <a:t>This is an example of two forms that are ready for the field instructor to sign: </a:t>
            </a:r>
          </a:p>
          <a:p>
            <a:pPr marL="0" indent="0">
              <a:buNone/>
            </a:pPr>
            <a:endParaRPr lang="en-US" dirty="0"/>
          </a:p>
        </p:txBody>
      </p:sp>
      <p:pic>
        <p:nvPicPr>
          <p:cNvPr id="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9849" y="4267200"/>
            <a:ext cx="8763000" cy="2401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61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dirty="0" smtClean="0"/>
              <a:t>Forms (cont.)</a:t>
            </a:r>
            <a:endParaRPr lang="en-US" dirty="0"/>
          </a:p>
        </p:txBody>
      </p:sp>
      <p:sp>
        <p:nvSpPr>
          <p:cNvPr id="3" name="Content Placeholder 2"/>
          <p:cNvSpPr>
            <a:spLocks noGrp="1"/>
          </p:cNvSpPr>
          <p:nvPr>
            <p:ph idx="1"/>
          </p:nvPr>
        </p:nvSpPr>
        <p:spPr>
          <a:xfrm>
            <a:off x="152400" y="1143000"/>
            <a:ext cx="8915400" cy="5562600"/>
          </a:xfrm>
        </p:spPr>
        <p:txBody>
          <a:bodyPr>
            <a:normAutofit/>
          </a:bodyPr>
          <a:lstStyle/>
          <a:p>
            <a:r>
              <a:rPr lang="en-US" sz="2800" dirty="0" smtClean="0"/>
              <a:t>Click </a:t>
            </a:r>
            <a:r>
              <a:rPr lang="en-US" sz="2800" dirty="0"/>
              <a:t>on the View link on the </a:t>
            </a:r>
            <a:r>
              <a:rPr lang="en-US" sz="2800" dirty="0" smtClean="0"/>
              <a:t>left–hand </a:t>
            </a:r>
            <a:r>
              <a:rPr lang="en-US" sz="2800" dirty="0"/>
              <a:t>side of the page. </a:t>
            </a:r>
            <a:endParaRPr lang="en-US" sz="2800" dirty="0" smtClean="0"/>
          </a:p>
          <a:p>
            <a:r>
              <a:rPr lang="en-US" sz="2800" dirty="0" smtClean="0"/>
              <a:t>Complete the required fields of the form.</a:t>
            </a:r>
          </a:p>
          <a:p>
            <a:r>
              <a:rPr lang="en-US" sz="2800" dirty="0" smtClean="0"/>
              <a:t>Electronically </a:t>
            </a:r>
            <a:r>
              <a:rPr lang="en-US" sz="2800" dirty="0"/>
              <a:t>sign the document by typing your name</a:t>
            </a:r>
            <a:r>
              <a:rPr lang="en-US" sz="2800" dirty="0" smtClean="0"/>
              <a:t>.</a:t>
            </a:r>
          </a:p>
          <a:p>
            <a:r>
              <a:rPr lang="en-US" sz="2800" dirty="0"/>
              <a:t>Y</a:t>
            </a:r>
            <a:r>
              <a:rPr lang="en-US" sz="2800" dirty="0" smtClean="0"/>
              <a:t>our </a:t>
            </a:r>
            <a:r>
              <a:rPr lang="en-US" sz="2800" dirty="0"/>
              <a:t>electronic signature constitutes a legally binding document. </a:t>
            </a:r>
            <a:endParaRPr lang="en-US" sz="2800" dirty="0" smtClean="0"/>
          </a:p>
          <a:p>
            <a:pPr marL="0" indent="0">
              <a:buNone/>
            </a:pPr>
            <a:endParaRPr lang="en-US" sz="2800" dirty="0"/>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648200"/>
            <a:ext cx="4267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ekasm\Desktop\umbc logo ip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02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Pretest</a:t>
            </a:r>
            <a:endParaRPr lang="en-US" dirty="0"/>
          </a:p>
        </p:txBody>
      </p:sp>
      <p:sp>
        <p:nvSpPr>
          <p:cNvPr id="3" name="Content Placeholder 2"/>
          <p:cNvSpPr>
            <a:spLocks noGrp="1"/>
          </p:cNvSpPr>
          <p:nvPr>
            <p:ph idx="1"/>
          </p:nvPr>
        </p:nvSpPr>
        <p:spPr>
          <a:xfrm>
            <a:off x="152400" y="1371600"/>
            <a:ext cx="8839200" cy="5410200"/>
          </a:xfrm>
        </p:spPr>
        <p:txBody>
          <a:bodyPr>
            <a:normAutofit fontScale="92500" lnSpcReduction="20000"/>
          </a:bodyPr>
          <a:lstStyle/>
          <a:p>
            <a:pPr marL="0" indent="0">
              <a:buNone/>
            </a:pPr>
            <a:r>
              <a:rPr lang="en-US" sz="1700" dirty="0" smtClean="0"/>
              <a:t>1.	IPT </a:t>
            </a:r>
            <a:r>
              <a:rPr lang="en-US" sz="1700" dirty="0"/>
              <a:t>is a web-based field education software program and is secure; your personal 	information cannot be located through online </a:t>
            </a:r>
            <a:r>
              <a:rPr lang="en-US" sz="1700" dirty="0" smtClean="0"/>
              <a:t>search engines </a:t>
            </a:r>
            <a:r>
              <a:rPr lang="en-US" sz="1700" dirty="0"/>
              <a:t>such as Google. 	</a:t>
            </a:r>
            <a:endParaRPr lang="en-US" sz="1700" dirty="0" smtClean="0"/>
          </a:p>
          <a:p>
            <a:pPr marL="914400" lvl="3" indent="0">
              <a:buNone/>
            </a:pPr>
            <a:r>
              <a:rPr lang="en-US" sz="1700" dirty="0" smtClean="0"/>
              <a:t>1. Yes</a:t>
            </a:r>
          </a:p>
          <a:p>
            <a:pPr marL="365760" lvl="1" indent="0">
              <a:buNone/>
            </a:pPr>
            <a:r>
              <a:rPr lang="en-US" sz="1700" dirty="0" smtClean="0"/>
              <a:t> 	2. No</a:t>
            </a:r>
            <a:endParaRPr lang="en-US" sz="1700" dirty="0"/>
          </a:p>
          <a:p>
            <a:pPr marL="0" indent="0">
              <a:buNone/>
            </a:pPr>
            <a:endParaRPr lang="en-US" sz="1700" dirty="0"/>
          </a:p>
          <a:p>
            <a:pPr marL="0" indent="0">
              <a:buNone/>
            </a:pPr>
            <a:r>
              <a:rPr lang="en-US" sz="1700" dirty="0" smtClean="0"/>
              <a:t>2.  	All </a:t>
            </a:r>
            <a:r>
              <a:rPr lang="en-US" sz="1700" dirty="0"/>
              <a:t>information entered into the Organization ID, User </a:t>
            </a:r>
            <a:r>
              <a:rPr lang="en-US" sz="1700" dirty="0" smtClean="0"/>
              <a:t>Name</a:t>
            </a:r>
            <a:r>
              <a:rPr lang="en-US" sz="1700" dirty="0"/>
              <a:t>, and Password </a:t>
            </a:r>
            <a:r>
              <a:rPr lang="en-US" sz="1700" dirty="0" smtClean="0"/>
              <a:t>fields </a:t>
            </a:r>
            <a:r>
              <a:rPr lang="en-US" sz="1700" dirty="0"/>
              <a:t>are </a:t>
            </a:r>
            <a:r>
              <a:rPr lang="en-US" sz="1700" dirty="0" smtClean="0"/>
              <a:t>	NOT upper/lower </a:t>
            </a:r>
            <a:r>
              <a:rPr lang="en-US" sz="1700" dirty="0"/>
              <a:t>case sensitive.</a:t>
            </a:r>
          </a:p>
          <a:p>
            <a:pPr marL="0" indent="0">
              <a:buNone/>
            </a:pPr>
            <a:r>
              <a:rPr lang="en-US" sz="1700" dirty="0"/>
              <a:t>	1. Yes</a:t>
            </a:r>
          </a:p>
          <a:p>
            <a:pPr marL="800100" lvl="2" indent="0">
              <a:buNone/>
            </a:pPr>
            <a:r>
              <a:rPr lang="en-US" sz="1700" dirty="0"/>
              <a:t>  2. No</a:t>
            </a:r>
          </a:p>
          <a:p>
            <a:pPr marL="0" indent="0">
              <a:buNone/>
            </a:pPr>
            <a:endParaRPr lang="en-US" sz="1700" dirty="0"/>
          </a:p>
          <a:p>
            <a:pPr marL="0" indent="0">
              <a:buNone/>
            </a:pPr>
            <a:r>
              <a:rPr lang="en-US" sz="1700" dirty="0"/>
              <a:t>3.	</a:t>
            </a:r>
            <a:r>
              <a:rPr lang="en-US" sz="1700" dirty="0">
                <a:solidFill>
                  <a:prstClr val="black"/>
                </a:solidFill>
              </a:rPr>
              <a:t>The Organization ID for anyone using the UMBC IPT system is: </a:t>
            </a:r>
            <a:r>
              <a:rPr lang="en-US" sz="1700" dirty="0" err="1">
                <a:solidFill>
                  <a:prstClr val="black"/>
                </a:solidFill>
              </a:rPr>
              <a:t>umbc</a:t>
            </a:r>
            <a:endParaRPr lang="en-US" sz="1700" dirty="0">
              <a:solidFill>
                <a:prstClr val="black"/>
              </a:solidFill>
            </a:endParaRPr>
          </a:p>
          <a:p>
            <a:pPr marL="0" indent="0">
              <a:buNone/>
            </a:pPr>
            <a:r>
              <a:rPr lang="en-US" sz="1700" dirty="0"/>
              <a:t>	1. Yes</a:t>
            </a:r>
          </a:p>
          <a:p>
            <a:pPr marL="800100" lvl="2" indent="0">
              <a:buNone/>
            </a:pPr>
            <a:r>
              <a:rPr lang="en-US" sz="1700" dirty="0"/>
              <a:t>  2. No</a:t>
            </a:r>
          </a:p>
          <a:p>
            <a:pPr marL="0" indent="0">
              <a:buNone/>
            </a:pPr>
            <a:endParaRPr lang="en-US" sz="1700" dirty="0" smtClean="0"/>
          </a:p>
          <a:p>
            <a:pPr marL="0" indent="0">
              <a:buNone/>
            </a:pPr>
            <a:r>
              <a:rPr lang="en-US" sz="1700" dirty="0" smtClean="0"/>
              <a:t>4.	I </a:t>
            </a:r>
            <a:r>
              <a:rPr lang="en-US" sz="1700" dirty="0"/>
              <a:t>can change my password from </a:t>
            </a:r>
            <a:r>
              <a:rPr lang="en-US" sz="1700" dirty="0" smtClean="0"/>
              <a:t>the </a:t>
            </a:r>
            <a:r>
              <a:rPr lang="en-US" sz="1700" dirty="0"/>
              <a:t>IPT homepage.</a:t>
            </a:r>
          </a:p>
          <a:p>
            <a:pPr marL="0" indent="0">
              <a:buNone/>
            </a:pPr>
            <a:r>
              <a:rPr lang="en-US" sz="1700" dirty="0"/>
              <a:t>	1. Yes</a:t>
            </a:r>
          </a:p>
          <a:p>
            <a:pPr marL="800100" lvl="2" indent="0">
              <a:buNone/>
            </a:pPr>
            <a:r>
              <a:rPr lang="en-US" sz="1700" dirty="0"/>
              <a:t>  2. No</a:t>
            </a:r>
          </a:p>
          <a:p>
            <a:pPr marL="0" indent="0">
              <a:buNone/>
            </a:pPr>
            <a:endParaRPr lang="en-US" sz="1700" dirty="0"/>
          </a:p>
          <a:p>
            <a:pPr marL="0" lvl="1" indent="0">
              <a:buClr>
                <a:schemeClr val="accent3"/>
              </a:buClr>
              <a:buSzPct val="95000"/>
              <a:buNone/>
            </a:pPr>
            <a:r>
              <a:rPr lang="en-US" sz="1700" dirty="0" smtClean="0"/>
              <a:t>5.</a:t>
            </a:r>
            <a:r>
              <a:rPr lang="en-US" sz="1700" dirty="0"/>
              <a:t>	The Field Instructor Detail tab is where I would keep my address, phone number, </a:t>
            </a:r>
            <a:r>
              <a:rPr lang="en-US" sz="1700" dirty="0" smtClean="0"/>
              <a:t>and 	email </a:t>
            </a:r>
            <a:r>
              <a:rPr lang="en-US" sz="1700" dirty="0"/>
              <a:t>up to date.</a:t>
            </a:r>
          </a:p>
          <a:p>
            <a:pPr marL="0" indent="0">
              <a:buNone/>
            </a:pPr>
            <a:r>
              <a:rPr lang="en-US" sz="1700" dirty="0"/>
              <a:t>	1. Yes</a:t>
            </a:r>
          </a:p>
          <a:p>
            <a:pPr marL="800100" lvl="2" indent="0">
              <a:buNone/>
            </a:pPr>
            <a:r>
              <a:rPr lang="en-US" sz="1700" dirty="0"/>
              <a:t>  2. No</a:t>
            </a:r>
          </a:p>
          <a:p>
            <a:pPr marL="0" indent="0">
              <a:buNone/>
            </a:pPr>
            <a:endParaRPr lang="en-US" sz="1700" dirty="0"/>
          </a:p>
          <a:p>
            <a:pPr marL="800100" lvl="2" indent="0">
              <a:buNone/>
            </a:pPr>
            <a:endParaRPr lang="en-US" sz="1600" dirty="0"/>
          </a:p>
          <a:p>
            <a:pPr marL="0" indent="0">
              <a:buNone/>
            </a:pPr>
            <a:endParaRPr lang="en-US" dirty="0"/>
          </a:p>
        </p:txBody>
      </p:sp>
      <p:pic>
        <p:nvPicPr>
          <p:cNvPr id="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609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0905"/>
            <a:ext cx="7162800" cy="628648"/>
          </a:xfrm>
        </p:spPr>
        <p:txBody>
          <a:bodyPr/>
          <a:lstStyle/>
          <a:p>
            <a:r>
              <a:rPr lang="en-US" sz="4500" dirty="0" smtClean="0"/>
              <a:t>Forms (cont.):  Time Sheets</a:t>
            </a:r>
            <a:endParaRPr lang="en-US" sz="4500" dirty="0"/>
          </a:p>
        </p:txBody>
      </p:sp>
      <p:sp>
        <p:nvSpPr>
          <p:cNvPr id="4" name="Text Placeholder 3"/>
          <p:cNvSpPr>
            <a:spLocks noGrp="1"/>
          </p:cNvSpPr>
          <p:nvPr>
            <p:ph type="body" idx="2"/>
          </p:nvPr>
        </p:nvSpPr>
        <p:spPr>
          <a:xfrm>
            <a:off x="152400" y="1295400"/>
            <a:ext cx="3505200" cy="5486400"/>
          </a:xfrm>
        </p:spPr>
        <p:txBody>
          <a:bodyPr>
            <a:normAutofit fontScale="92500" lnSpcReduction="20000"/>
          </a:bodyPr>
          <a:lstStyle/>
          <a:p>
            <a:pPr marL="285750" indent="-285750">
              <a:buFont typeface="Arial" panose="020B0604020202020204" pitchFamily="34" charset="0"/>
              <a:buChar char="•"/>
            </a:pPr>
            <a:r>
              <a:rPr lang="en-US" sz="2200" dirty="0"/>
              <a:t>This is an example of a time sheet after the field instructor clicked on </a:t>
            </a:r>
            <a:r>
              <a:rPr lang="en-US" sz="2200" dirty="0" smtClean="0"/>
              <a:t>“View”.</a:t>
            </a:r>
          </a:p>
          <a:p>
            <a:pPr marL="285750" indent="-285750">
              <a:buFont typeface="Arial" panose="020B0604020202020204" pitchFamily="34" charset="0"/>
              <a:buChar char="•"/>
            </a:pPr>
            <a:r>
              <a:rPr lang="en-US" sz="2200" dirty="0" smtClean="0"/>
              <a:t>The student has already signed and the field instructor will click next to their name to “sign” the document.</a:t>
            </a:r>
          </a:p>
          <a:p>
            <a:pPr marL="285750" indent="-285750">
              <a:buFont typeface="Arial" panose="020B0604020202020204" pitchFamily="34" charset="0"/>
              <a:buChar char="•"/>
            </a:pPr>
            <a:r>
              <a:rPr lang="en-US" sz="2200" dirty="0" smtClean="0"/>
              <a:t>Each </a:t>
            </a:r>
            <a:r>
              <a:rPr lang="en-US" sz="2200" dirty="0"/>
              <a:t>“signer” will get an email when it’s </a:t>
            </a:r>
            <a:r>
              <a:rPr lang="en-US" sz="2200" dirty="0" smtClean="0"/>
              <a:t>their </a:t>
            </a:r>
            <a:r>
              <a:rPr lang="en-US" sz="2200" dirty="0"/>
              <a:t>turn to </a:t>
            </a:r>
            <a:r>
              <a:rPr lang="en-US" sz="2200" dirty="0" smtClean="0"/>
              <a:t>sign the form.</a:t>
            </a:r>
          </a:p>
          <a:p>
            <a:pPr marL="285750" indent="-285750">
              <a:buFont typeface="Arial" panose="020B0604020202020204" pitchFamily="34" charset="0"/>
              <a:buChar char="•"/>
            </a:pPr>
            <a:r>
              <a:rPr lang="en-US" sz="2200" dirty="0"/>
              <a:t>Once a form has been signed, if changes need to be made, you will need to email Adrienne Ekas-Mueting </a:t>
            </a:r>
            <a:r>
              <a:rPr lang="en-US" sz="2200" dirty="0" smtClean="0"/>
              <a:t>(</a:t>
            </a:r>
            <a:r>
              <a:rPr lang="en-US" sz="2200" dirty="0" smtClean="0">
                <a:hlinkClick r:id="rId3"/>
              </a:rPr>
              <a:t>aekasm@umbc.edu</a:t>
            </a:r>
            <a:r>
              <a:rPr lang="en-US" sz="2200" dirty="0" smtClean="0"/>
              <a:t>) or </a:t>
            </a:r>
            <a:r>
              <a:rPr lang="en-US" sz="2200" dirty="0"/>
              <a:t>Katie </a:t>
            </a:r>
            <a:r>
              <a:rPr lang="en-US" sz="2200" dirty="0" err="1"/>
              <a:t>Leiser</a:t>
            </a:r>
            <a:r>
              <a:rPr lang="en-US" sz="2200" dirty="0"/>
              <a:t> </a:t>
            </a:r>
            <a:r>
              <a:rPr lang="en-US" sz="2200" dirty="0" smtClean="0"/>
              <a:t>(</a:t>
            </a:r>
            <a:r>
              <a:rPr lang="en-US" sz="2200" dirty="0" smtClean="0">
                <a:hlinkClick r:id="rId4"/>
              </a:rPr>
              <a:t>leiser@umbc.edu</a:t>
            </a:r>
            <a:r>
              <a:rPr lang="en-US" sz="2200" dirty="0" smtClean="0"/>
              <a:t>) to </a:t>
            </a:r>
            <a:r>
              <a:rPr lang="en-US" sz="2200" dirty="0"/>
              <a:t>request the signature be cleared.  </a:t>
            </a:r>
          </a:p>
          <a:p>
            <a:pPr marL="285750" indent="-285750">
              <a:buFont typeface="Arial" panose="020B0604020202020204" pitchFamily="34" charset="0"/>
              <a:buChar char="•"/>
            </a:pPr>
            <a:endParaRPr lang="en-US" sz="2200" dirty="0"/>
          </a:p>
          <a:p>
            <a:endParaRPr lang="en-US" dirty="0"/>
          </a:p>
        </p:txBody>
      </p:sp>
      <p:sp>
        <p:nvSpPr>
          <p:cNvPr id="3" name="Content Placeholder 2"/>
          <p:cNvSpPr>
            <a:spLocks noGrp="1"/>
          </p:cNvSpPr>
          <p:nvPr>
            <p:ph sz="half" idx="1"/>
          </p:nvPr>
        </p:nvSpPr>
        <p:spPr/>
        <p:txBody>
          <a:bodyPr>
            <a:normAutofit/>
          </a:bodyPr>
          <a:lstStyle/>
          <a:p>
            <a:pPr marL="0" indent="0">
              <a:buNone/>
            </a:pPr>
            <a:endParaRPr lang="en-US" sz="2400" dirty="0" smtClean="0"/>
          </a:p>
          <a:p>
            <a:endParaRPr lang="en-US" sz="2400" dirty="0"/>
          </a:p>
          <a:p>
            <a:endParaRPr lang="en-US" sz="2400" dirty="0" smtClean="0"/>
          </a:p>
          <a:p>
            <a:endParaRPr lang="en-US" sz="2400" dirty="0"/>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0193" y="1111624"/>
            <a:ext cx="5423807"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aekasm\Desktop\umbc logo ip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300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640" y="457200"/>
            <a:ext cx="8229600" cy="1143000"/>
          </a:xfrm>
        </p:spPr>
        <p:txBody>
          <a:bodyPr/>
          <a:lstStyle/>
          <a:p>
            <a:r>
              <a:rPr lang="en-US" dirty="0" smtClean="0"/>
              <a:t>Forms (cont.)</a:t>
            </a:r>
            <a:endParaRPr lang="en-US" dirty="0"/>
          </a:p>
        </p:txBody>
      </p:sp>
      <p:sp>
        <p:nvSpPr>
          <p:cNvPr id="3" name="Content Placeholder 2"/>
          <p:cNvSpPr>
            <a:spLocks noGrp="1"/>
          </p:cNvSpPr>
          <p:nvPr>
            <p:ph idx="1"/>
          </p:nvPr>
        </p:nvSpPr>
        <p:spPr>
          <a:xfrm>
            <a:off x="152400" y="1935480"/>
            <a:ext cx="8839200" cy="4389120"/>
          </a:xfrm>
        </p:spPr>
        <p:txBody>
          <a:bodyPr/>
          <a:lstStyle/>
          <a:p>
            <a:r>
              <a:rPr lang="en-US" dirty="0" smtClean="0"/>
              <a:t>Here is a list of documents indicating to the field instructor that the student needs to sign first:</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3276600"/>
            <a:ext cx="8382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own Arrow 3"/>
          <p:cNvSpPr/>
          <p:nvPr/>
        </p:nvSpPr>
        <p:spPr>
          <a:xfrm>
            <a:off x="4105275" y="4953000"/>
            <a:ext cx="3810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C:\Users\aekasm\Desktop\umbc logo ip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5" name="Left Arrow 4"/>
          <p:cNvSpPr/>
          <p:nvPr/>
        </p:nvSpPr>
        <p:spPr>
          <a:xfrm>
            <a:off x="6248400" y="5784028"/>
            <a:ext cx="1066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408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Experiencing a Problem?</a:t>
            </a:r>
            <a:endParaRPr lang="en-US" dirty="0"/>
          </a:p>
        </p:txBody>
      </p:sp>
      <p:sp>
        <p:nvSpPr>
          <p:cNvPr id="3" name="Content Placeholder 2"/>
          <p:cNvSpPr>
            <a:spLocks noGrp="1"/>
          </p:cNvSpPr>
          <p:nvPr>
            <p:ph idx="1"/>
          </p:nvPr>
        </p:nvSpPr>
        <p:spPr/>
        <p:txBody>
          <a:bodyPr/>
          <a:lstStyle/>
          <a:p>
            <a:r>
              <a:rPr lang="en-US" dirty="0"/>
              <a:t>For any problems, please report the time, date, and activity in process when the issue occurred.  </a:t>
            </a:r>
            <a:endParaRPr lang="en-US" dirty="0" smtClean="0"/>
          </a:p>
          <a:p>
            <a:r>
              <a:rPr lang="en-US" dirty="0" smtClean="0"/>
              <a:t>This </a:t>
            </a:r>
            <a:r>
              <a:rPr lang="en-US" dirty="0"/>
              <a:t>information is necessary in determining the problem and identifying a solution.  </a:t>
            </a:r>
            <a:endParaRPr lang="en-US" dirty="0" smtClean="0"/>
          </a:p>
          <a:p>
            <a:r>
              <a:rPr lang="en-US" dirty="0" smtClean="0"/>
              <a:t>Please </a:t>
            </a:r>
            <a:r>
              <a:rPr lang="en-US" dirty="0"/>
              <a:t>note that most problems occur due to users not SAVING their work regularly.  </a:t>
            </a:r>
          </a:p>
          <a:p>
            <a:pPr marL="0" indent="0">
              <a:buNone/>
            </a:pPr>
            <a:endParaRPr lang="en-US" dirty="0"/>
          </a:p>
        </p:txBody>
      </p:sp>
      <p:pic>
        <p:nvPicPr>
          <p:cNvPr id="4" name="Picture 2" descr="C:\Users\aekasm\Desktop\umbc logo ip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9834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IPT Software Support</a:t>
            </a:r>
            <a:endParaRPr lang="en-US" dirty="0"/>
          </a:p>
        </p:txBody>
      </p:sp>
      <p:sp>
        <p:nvSpPr>
          <p:cNvPr id="3" name="Content Placeholder 2"/>
          <p:cNvSpPr>
            <a:spLocks noGrp="1"/>
          </p:cNvSpPr>
          <p:nvPr>
            <p:ph idx="1"/>
          </p:nvPr>
        </p:nvSpPr>
        <p:spPr>
          <a:xfrm>
            <a:off x="76200" y="1935480"/>
            <a:ext cx="8991600" cy="4770120"/>
          </a:xfrm>
        </p:spPr>
        <p:txBody>
          <a:bodyPr>
            <a:normAutofit/>
          </a:bodyPr>
          <a:lstStyle/>
          <a:p>
            <a:pPr marL="0" indent="0">
              <a:buNone/>
            </a:pPr>
            <a:r>
              <a:rPr lang="en-US" dirty="0"/>
              <a:t>To report software problems, </a:t>
            </a:r>
            <a:r>
              <a:rPr lang="en-US" dirty="0" smtClean="0"/>
              <a:t>concerns, </a:t>
            </a:r>
            <a:r>
              <a:rPr lang="en-US" dirty="0"/>
              <a:t>or general comments, please </a:t>
            </a:r>
            <a:r>
              <a:rPr lang="en-US" dirty="0" smtClean="0"/>
              <a:t>contact </a:t>
            </a:r>
            <a:r>
              <a:rPr lang="en-US" dirty="0"/>
              <a:t>the Office of Field Education: </a:t>
            </a:r>
          </a:p>
          <a:p>
            <a:pPr marL="0" indent="0">
              <a:buNone/>
            </a:pPr>
            <a:r>
              <a:rPr lang="en-US" dirty="0"/>
              <a:t>Assistant Dean of Field Instruction</a:t>
            </a:r>
          </a:p>
          <a:p>
            <a:pPr marL="0" indent="0">
              <a:buNone/>
            </a:pPr>
            <a:r>
              <a:rPr lang="en-US" dirty="0" smtClean="0"/>
              <a:t>Adrienne Ekas-Mueting, PhD, LCSW-C</a:t>
            </a:r>
          </a:p>
          <a:p>
            <a:pPr marL="0" indent="0">
              <a:buNone/>
            </a:pPr>
            <a:r>
              <a:rPr lang="en-US" u="sng" dirty="0" smtClean="0">
                <a:hlinkClick r:id="rId3"/>
              </a:rPr>
              <a:t>aekasm@umbc.edu</a:t>
            </a:r>
            <a:r>
              <a:rPr lang="en-US" dirty="0" smtClean="0"/>
              <a:t> 410-455-2008</a:t>
            </a:r>
            <a:endParaRPr lang="en-US" dirty="0"/>
          </a:p>
          <a:p>
            <a:pPr marL="0" indent="0">
              <a:buNone/>
            </a:pPr>
            <a:endParaRPr lang="en-US" dirty="0" smtClean="0"/>
          </a:p>
          <a:p>
            <a:pPr marL="0" indent="0">
              <a:buNone/>
            </a:pPr>
            <a:r>
              <a:rPr lang="en-US" dirty="0" smtClean="0"/>
              <a:t>For Shady Grove field placement sites, please </a:t>
            </a:r>
            <a:r>
              <a:rPr lang="en-US" dirty="0"/>
              <a:t>contact:</a:t>
            </a:r>
          </a:p>
          <a:p>
            <a:pPr marL="0" indent="0">
              <a:buNone/>
            </a:pPr>
            <a:r>
              <a:rPr lang="en-US" dirty="0" smtClean="0"/>
              <a:t>Shady Grove Field </a:t>
            </a:r>
            <a:r>
              <a:rPr lang="en-US" dirty="0"/>
              <a:t>Coordinator</a:t>
            </a:r>
          </a:p>
          <a:p>
            <a:pPr marL="0" indent="0">
              <a:buNone/>
            </a:pPr>
            <a:r>
              <a:rPr lang="en-US" dirty="0" smtClean="0"/>
              <a:t>Katie </a:t>
            </a:r>
            <a:r>
              <a:rPr lang="en-US" dirty="0" err="1" smtClean="0"/>
              <a:t>Leiser</a:t>
            </a:r>
            <a:r>
              <a:rPr lang="en-US" dirty="0" smtClean="0"/>
              <a:t>, LCSW-C</a:t>
            </a:r>
            <a:endParaRPr lang="en-US" dirty="0"/>
          </a:p>
          <a:p>
            <a:pPr marL="0" indent="0">
              <a:buNone/>
            </a:pPr>
            <a:r>
              <a:rPr lang="en-US" u="sng" dirty="0" smtClean="0">
                <a:hlinkClick r:id="rId4"/>
              </a:rPr>
              <a:t>leiser@umbc.edu</a:t>
            </a:r>
            <a:r>
              <a:rPr lang="en-US" dirty="0" smtClean="0"/>
              <a:t> 410-375-5719</a:t>
            </a:r>
            <a:endParaRPr lang="en-US" dirty="0"/>
          </a:p>
        </p:txBody>
      </p:sp>
      <p:pic>
        <p:nvPicPr>
          <p:cNvPr id="4" name="Picture 2" descr="C:\Users\aekasm\Desktop\umbc logo ip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681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0635"/>
            <a:ext cx="8229600" cy="1143000"/>
          </a:xfrm>
        </p:spPr>
        <p:txBody>
          <a:bodyPr>
            <a:normAutofit fontScale="90000"/>
          </a:bodyPr>
          <a:lstStyle/>
          <a:p>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dirty="0"/>
              <a:t>Quiz </a:t>
            </a:r>
            <a:r>
              <a:rPr lang="en-US" sz="4000" dirty="0" smtClean="0"/>
              <a:t>#3 - </a:t>
            </a:r>
            <a:r>
              <a:rPr lang="en-US" sz="4000" dirty="0"/>
              <a:t>Testing Your Knowledge</a:t>
            </a:r>
          </a:p>
        </p:txBody>
      </p:sp>
      <p:sp>
        <p:nvSpPr>
          <p:cNvPr id="3" name="Content Placeholder 2"/>
          <p:cNvSpPr>
            <a:spLocks noGrp="1"/>
          </p:cNvSpPr>
          <p:nvPr>
            <p:ph idx="1"/>
          </p:nvPr>
        </p:nvSpPr>
        <p:spPr>
          <a:xfrm>
            <a:off x="457200" y="1752600"/>
            <a:ext cx="8229600" cy="4876800"/>
          </a:xfrm>
        </p:spPr>
        <p:txBody>
          <a:bodyPr>
            <a:normAutofit lnSpcReduction="10000"/>
          </a:bodyPr>
          <a:lstStyle/>
          <a:p>
            <a:pPr marL="0" indent="0">
              <a:buNone/>
            </a:pPr>
            <a:r>
              <a:rPr lang="en-US" sz="1600" dirty="0"/>
              <a:t>1</a:t>
            </a:r>
            <a:r>
              <a:rPr lang="en-US" sz="1600" dirty="0" smtClean="0"/>
              <a:t>.	My student has to let me know when it is time for me to review and/or sign a 	form, such as the Learning Contract.</a:t>
            </a:r>
          </a:p>
          <a:p>
            <a:pPr marL="0" indent="0">
              <a:buNone/>
            </a:pPr>
            <a:r>
              <a:rPr lang="en-US" sz="1600" dirty="0"/>
              <a:t>	</a:t>
            </a:r>
            <a:r>
              <a:rPr lang="en-US" sz="1600" dirty="0" smtClean="0"/>
              <a:t>1</a:t>
            </a:r>
            <a:r>
              <a:rPr lang="en-US" sz="1600" dirty="0"/>
              <a:t>. Yes</a:t>
            </a:r>
          </a:p>
          <a:p>
            <a:pPr marL="800100" lvl="2" indent="0">
              <a:buNone/>
            </a:pPr>
            <a:r>
              <a:rPr lang="en-US" sz="1600" dirty="0"/>
              <a:t>  2. No</a:t>
            </a:r>
          </a:p>
          <a:p>
            <a:pPr marL="0" indent="0">
              <a:buNone/>
            </a:pPr>
            <a:endParaRPr lang="en-US" sz="1600" dirty="0" smtClean="0"/>
          </a:p>
          <a:p>
            <a:pPr marL="0" lvl="1" indent="0">
              <a:buClr>
                <a:schemeClr val="accent3"/>
              </a:buClr>
              <a:buSzPct val="95000"/>
              <a:buNone/>
            </a:pPr>
            <a:r>
              <a:rPr lang="en-US" sz="1600" dirty="0" smtClean="0"/>
              <a:t>2.	Because I sign the form electronically, it does not constitute a legally binding 	document.</a:t>
            </a:r>
          </a:p>
          <a:p>
            <a:pPr marL="0" indent="0">
              <a:buNone/>
            </a:pPr>
            <a:r>
              <a:rPr lang="en-US" sz="1600" dirty="0" smtClean="0"/>
              <a:t>	</a:t>
            </a:r>
            <a:r>
              <a:rPr lang="en-US" sz="1600" dirty="0"/>
              <a:t>1. Yes</a:t>
            </a:r>
          </a:p>
          <a:p>
            <a:pPr marL="800100" lvl="2" indent="0">
              <a:buNone/>
            </a:pPr>
            <a:r>
              <a:rPr lang="en-US" sz="1600" dirty="0"/>
              <a:t>  2. No</a:t>
            </a:r>
          </a:p>
          <a:p>
            <a:pPr marL="0" lvl="1" indent="0">
              <a:buClr>
                <a:schemeClr val="accent3"/>
              </a:buClr>
              <a:buSzPct val="95000"/>
              <a:buNone/>
            </a:pPr>
            <a:endParaRPr lang="en-US" sz="1600" dirty="0"/>
          </a:p>
          <a:p>
            <a:pPr marL="0" lvl="1" indent="0">
              <a:buClr>
                <a:schemeClr val="accent3"/>
              </a:buClr>
              <a:buSzPct val="95000"/>
              <a:buNone/>
            </a:pPr>
            <a:r>
              <a:rPr lang="en-US" sz="1600" dirty="0" smtClean="0"/>
              <a:t>3.	The “My </a:t>
            </a:r>
            <a:r>
              <a:rPr lang="en-US" sz="1600" dirty="0"/>
              <a:t>Forms” link on the left hand side of the home page </a:t>
            </a:r>
            <a:r>
              <a:rPr lang="en-US" sz="1600" dirty="0" smtClean="0"/>
              <a:t>will show me exactly 	how many forms are waiting for me review and/or signature.</a:t>
            </a:r>
          </a:p>
          <a:p>
            <a:pPr marL="0" indent="0">
              <a:buNone/>
            </a:pPr>
            <a:r>
              <a:rPr lang="en-US" sz="1600" dirty="0" smtClean="0"/>
              <a:t>	</a:t>
            </a:r>
            <a:r>
              <a:rPr lang="en-US" sz="1600" dirty="0"/>
              <a:t>1. Yes</a:t>
            </a:r>
          </a:p>
          <a:p>
            <a:pPr marL="800100" lvl="2" indent="0">
              <a:buNone/>
            </a:pPr>
            <a:r>
              <a:rPr lang="en-US" sz="1600" dirty="0"/>
              <a:t>  2. No</a:t>
            </a:r>
          </a:p>
          <a:p>
            <a:pPr marL="0" lvl="1" indent="0">
              <a:buClr>
                <a:schemeClr val="accent3"/>
              </a:buClr>
              <a:buSzPct val="95000"/>
              <a:buNone/>
            </a:pPr>
            <a:endParaRPr lang="en-US" sz="1600" dirty="0" smtClean="0"/>
          </a:p>
          <a:p>
            <a:pPr marL="0" lvl="1" indent="0">
              <a:buClr>
                <a:schemeClr val="accent3"/>
              </a:buClr>
              <a:buSzPct val="95000"/>
              <a:buNone/>
            </a:pPr>
            <a:r>
              <a:rPr lang="en-US" sz="1600" dirty="0" smtClean="0"/>
              <a:t>4.	Most problems with IPT occur when users do not “save” their work.</a:t>
            </a:r>
          </a:p>
          <a:p>
            <a:pPr marL="0" indent="0">
              <a:buNone/>
            </a:pPr>
            <a:r>
              <a:rPr lang="en-US" sz="1600" dirty="0" smtClean="0"/>
              <a:t>	1. Yes</a:t>
            </a:r>
          </a:p>
          <a:p>
            <a:pPr marL="800100" lvl="2" indent="0">
              <a:buNone/>
            </a:pPr>
            <a:r>
              <a:rPr lang="en-US" sz="1600" dirty="0" smtClean="0"/>
              <a:t>  2. No</a:t>
            </a:r>
          </a:p>
          <a:p>
            <a:pPr marL="0" lvl="1" indent="0">
              <a:buClr>
                <a:schemeClr val="accent3"/>
              </a:buClr>
              <a:buSzPct val="95000"/>
              <a:buNone/>
            </a:pPr>
            <a:endParaRPr lang="en-US" sz="1600" dirty="0"/>
          </a:p>
        </p:txBody>
      </p:sp>
      <p:pic>
        <p:nvPicPr>
          <p:cNvPr id="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Admin\AppData\Local\Microsoft\Windows\Temporary Internet Files\Content.IE5\0BMKPP6Q\MC90043471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0"/>
            <a:ext cx="192087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3042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Glossary</a:t>
            </a:r>
            <a:endParaRPr lang="en-US" dirty="0"/>
          </a:p>
        </p:txBody>
      </p:sp>
      <p:sp>
        <p:nvSpPr>
          <p:cNvPr id="3" name="Content Placeholder 2"/>
          <p:cNvSpPr>
            <a:spLocks noGrp="1"/>
          </p:cNvSpPr>
          <p:nvPr>
            <p:ph idx="1"/>
          </p:nvPr>
        </p:nvSpPr>
        <p:spPr>
          <a:xfrm>
            <a:off x="76200" y="1371600"/>
            <a:ext cx="8991600" cy="5105400"/>
          </a:xfrm>
        </p:spPr>
        <p:txBody>
          <a:bodyPr>
            <a:normAutofit fontScale="92500" lnSpcReduction="20000"/>
          </a:bodyPr>
          <a:lstStyle/>
          <a:p>
            <a:r>
              <a:rPr lang="en-US" b="1" dirty="0"/>
              <a:t>CSWE Core Competencies:</a:t>
            </a:r>
            <a:r>
              <a:rPr lang="en-US" dirty="0"/>
              <a:t>  developed in 2008 by the Council on Accreditation, through Education Policy and Accreditation Standards (EPAS), these ten core competencies are measureable outcomes comprised of knowledge, values, and skills that students should demonstrate integration and application of in practice with individuals, families, groups, and </a:t>
            </a:r>
            <a:r>
              <a:rPr lang="en-US" dirty="0" smtClean="0"/>
              <a:t>communities</a:t>
            </a:r>
          </a:p>
          <a:p>
            <a:r>
              <a:rPr lang="en-US" b="1" dirty="0" smtClean="0"/>
              <a:t>IPT (Intern Placement Tracking):  </a:t>
            </a:r>
            <a:r>
              <a:rPr lang="en-US" dirty="0" smtClean="0"/>
              <a:t>the online field </a:t>
            </a:r>
            <a:r>
              <a:rPr lang="en-US" dirty="0"/>
              <a:t>placement monitoring system designed </a:t>
            </a:r>
            <a:r>
              <a:rPr lang="en-US" dirty="0" smtClean="0"/>
              <a:t>to keep </a:t>
            </a:r>
            <a:r>
              <a:rPr lang="en-US" dirty="0"/>
              <a:t>track of students in field </a:t>
            </a:r>
            <a:r>
              <a:rPr lang="en-US" dirty="0" smtClean="0"/>
              <a:t>placements and allows the </a:t>
            </a:r>
            <a:r>
              <a:rPr lang="en-US" dirty="0"/>
              <a:t>Office of Field Education to </a:t>
            </a:r>
            <a:r>
              <a:rPr lang="en-US" dirty="0" smtClean="0"/>
              <a:t>meet </a:t>
            </a:r>
            <a:r>
              <a:rPr lang="en-US" dirty="0"/>
              <a:t>the new CSWE 2008 EPAS </a:t>
            </a:r>
            <a:r>
              <a:rPr lang="en-US" dirty="0" smtClean="0"/>
              <a:t>requirements</a:t>
            </a:r>
          </a:p>
          <a:p>
            <a:r>
              <a:rPr lang="en-US" b="1" dirty="0" smtClean="0"/>
              <a:t>Technical support for IPT:  </a:t>
            </a:r>
            <a:r>
              <a:rPr lang="en-US" dirty="0" smtClean="0"/>
              <a:t>Adrienne Ekas-Mueting (</a:t>
            </a:r>
            <a:r>
              <a:rPr lang="en-US" dirty="0" smtClean="0">
                <a:hlinkClick r:id="rId3"/>
              </a:rPr>
              <a:t>aekasm@umbc.edu</a:t>
            </a:r>
            <a:r>
              <a:rPr lang="en-US" dirty="0" smtClean="0"/>
              <a:t>); for Shady Grove – Katie </a:t>
            </a:r>
            <a:r>
              <a:rPr lang="en-US" dirty="0" err="1" smtClean="0"/>
              <a:t>Leiser</a:t>
            </a:r>
            <a:r>
              <a:rPr lang="en-US" dirty="0" smtClean="0"/>
              <a:t> (</a:t>
            </a:r>
            <a:r>
              <a:rPr lang="en-US" dirty="0" smtClean="0">
                <a:hlinkClick r:id="rId4"/>
              </a:rPr>
              <a:t>leiser@umbc.edu</a:t>
            </a:r>
            <a:r>
              <a:rPr lang="en-US" dirty="0" smtClean="0"/>
              <a:t>) </a:t>
            </a:r>
          </a:p>
          <a:p>
            <a:r>
              <a:rPr lang="en-US" b="1" dirty="0" err="1"/>
              <a:t>u</a:t>
            </a:r>
            <a:r>
              <a:rPr lang="en-US" b="1" dirty="0" err="1" smtClean="0"/>
              <a:t>mbc</a:t>
            </a:r>
            <a:r>
              <a:rPr lang="en-US" b="1" dirty="0" smtClean="0"/>
              <a:t>:  </a:t>
            </a:r>
            <a:r>
              <a:rPr lang="en-US" dirty="0" smtClean="0"/>
              <a:t>Organizational id for all UMBC users</a:t>
            </a:r>
            <a:endParaRPr lang="en-US" b="1" dirty="0" smtClean="0"/>
          </a:p>
          <a:p>
            <a:r>
              <a:rPr lang="en-US" b="1" dirty="0" smtClean="0">
                <a:hlinkClick r:id="rId5"/>
              </a:rPr>
              <a:t>www.runipt.com</a:t>
            </a:r>
            <a:r>
              <a:rPr lang="en-US" b="1" dirty="0" smtClean="0"/>
              <a:t>:  </a:t>
            </a:r>
            <a:r>
              <a:rPr lang="en-US" dirty="0" smtClean="0"/>
              <a:t>website to access IPT</a:t>
            </a:r>
            <a:endParaRPr lang="en-US" dirty="0"/>
          </a:p>
        </p:txBody>
      </p:sp>
      <p:pic>
        <p:nvPicPr>
          <p:cNvPr id="4" name="Picture 2" descr="C:\Users\aekasm\Desktop\umbc logo ip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4749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Post test</a:t>
            </a:r>
            <a:endParaRPr lang="en-US" dirty="0"/>
          </a:p>
        </p:txBody>
      </p:sp>
      <p:sp>
        <p:nvSpPr>
          <p:cNvPr id="3" name="Content Placeholder 2"/>
          <p:cNvSpPr>
            <a:spLocks noGrp="1"/>
          </p:cNvSpPr>
          <p:nvPr>
            <p:ph idx="1"/>
          </p:nvPr>
        </p:nvSpPr>
        <p:spPr>
          <a:xfrm>
            <a:off x="152400" y="1371600"/>
            <a:ext cx="8839200" cy="5410200"/>
          </a:xfrm>
        </p:spPr>
        <p:txBody>
          <a:bodyPr>
            <a:normAutofit fontScale="92500" lnSpcReduction="20000"/>
          </a:bodyPr>
          <a:lstStyle/>
          <a:p>
            <a:pPr marL="0" indent="0">
              <a:buNone/>
            </a:pPr>
            <a:r>
              <a:rPr lang="en-US" sz="1700" dirty="0" smtClean="0"/>
              <a:t>1.	IPT </a:t>
            </a:r>
            <a:r>
              <a:rPr lang="en-US" sz="1700" dirty="0"/>
              <a:t>is a web-based field education software program and is secure; your personal 	information cannot be located through online </a:t>
            </a:r>
            <a:r>
              <a:rPr lang="en-US" sz="1700" dirty="0" smtClean="0"/>
              <a:t>search engines </a:t>
            </a:r>
            <a:r>
              <a:rPr lang="en-US" sz="1700" dirty="0"/>
              <a:t>such as Google. 	</a:t>
            </a:r>
            <a:endParaRPr lang="en-US" sz="1700" dirty="0" smtClean="0"/>
          </a:p>
          <a:p>
            <a:pPr marL="914400" lvl="3" indent="0">
              <a:buNone/>
            </a:pPr>
            <a:r>
              <a:rPr lang="en-US" sz="1700" dirty="0" smtClean="0"/>
              <a:t>1. Yes</a:t>
            </a:r>
          </a:p>
          <a:p>
            <a:pPr marL="365760" lvl="1" indent="0">
              <a:buNone/>
            </a:pPr>
            <a:r>
              <a:rPr lang="en-US" sz="1700" dirty="0" smtClean="0"/>
              <a:t> 	2. No</a:t>
            </a:r>
            <a:endParaRPr lang="en-US" sz="1700" dirty="0"/>
          </a:p>
          <a:p>
            <a:pPr marL="0" indent="0">
              <a:buNone/>
            </a:pPr>
            <a:endParaRPr lang="en-US" sz="1700" dirty="0"/>
          </a:p>
          <a:p>
            <a:pPr marL="0" indent="0">
              <a:buNone/>
            </a:pPr>
            <a:r>
              <a:rPr lang="en-US" sz="1700" dirty="0" smtClean="0"/>
              <a:t>2.  	All </a:t>
            </a:r>
            <a:r>
              <a:rPr lang="en-US" sz="1700" dirty="0"/>
              <a:t>information entered into the Organization ID, User </a:t>
            </a:r>
            <a:r>
              <a:rPr lang="en-US" sz="1700" dirty="0" smtClean="0"/>
              <a:t>Name</a:t>
            </a:r>
            <a:r>
              <a:rPr lang="en-US" sz="1700" dirty="0"/>
              <a:t>, and Password </a:t>
            </a:r>
            <a:r>
              <a:rPr lang="en-US" sz="1700" dirty="0" smtClean="0"/>
              <a:t>fields </a:t>
            </a:r>
            <a:r>
              <a:rPr lang="en-US" sz="1700" dirty="0"/>
              <a:t>are </a:t>
            </a:r>
            <a:r>
              <a:rPr lang="en-US" sz="1700" dirty="0" smtClean="0"/>
              <a:t>	NOT upper/lower </a:t>
            </a:r>
            <a:r>
              <a:rPr lang="en-US" sz="1700" dirty="0"/>
              <a:t>case sensitive.</a:t>
            </a:r>
          </a:p>
          <a:p>
            <a:pPr marL="0" indent="0">
              <a:buNone/>
            </a:pPr>
            <a:r>
              <a:rPr lang="en-US" sz="1700" dirty="0"/>
              <a:t>	1. Yes</a:t>
            </a:r>
          </a:p>
          <a:p>
            <a:pPr marL="800100" lvl="2" indent="0">
              <a:buNone/>
            </a:pPr>
            <a:r>
              <a:rPr lang="en-US" sz="1700" dirty="0"/>
              <a:t>  2. No</a:t>
            </a:r>
          </a:p>
          <a:p>
            <a:pPr marL="0" indent="0">
              <a:buNone/>
            </a:pPr>
            <a:endParaRPr lang="en-US" sz="1700" dirty="0"/>
          </a:p>
          <a:p>
            <a:pPr marL="0" indent="0">
              <a:buNone/>
            </a:pPr>
            <a:r>
              <a:rPr lang="en-US" sz="1700" dirty="0"/>
              <a:t>3.	</a:t>
            </a:r>
            <a:r>
              <a:rPr lang="en-US" sz="1700" dirty="0">
                <a:solidFill>
                  <a:prstClr val="black"/>
                </a:solidFill>
              </a:rPr>
              <a:t>The Organization ID for anyone using the UMBC IPT system is: </a:t>
            </a:r>
            <a:r>
              <a:rPr lang="en-US" sz="1700" dirty="0" err="1">
                <a:solidFill>
                  <a:prstClr val="black"/>
                </a:solidFill>
              </a:rPr>
              <a:t>umbc</a:t>
            </a:r>
            <a:endParaRPr lang="en-US" sz="1700" dirty="0">
              <a:solidFill>
                <a:prstClr val="black"/>
              </a:solidFill>
            </a:endParaRPr>
          </a:p>
          <a:p>
            <a:pPr marL="0" indent="0">
              <a:buNone/>
            </a:pPr>
            <a:r>
              <a:rPr lang="en-US" sz="1700" dirty="0"/>
              <a:t>	1. Yes</a:t>
            </a:r>
          </a:p>
          <a:p>
            <a:pPr marL="800100" lvl="2" indent="0">
              <a:buNone/>
            </a:pPr>
            <a:r>
              <a:rPr lang="en-US" sz="1700" dirty="0"/>
              <a:t>  2. No</a:t>
            </a:r>
          </a:p>
          <a:p>
            <a:pPr marL="0" indent="0">
              <a:buNone/>
            </a:pPr>
            <a:endParaRPr lang="en-US" sz="1700" dirty="0" smtClean="0"/>
          </a:p>
          <a:p>
            <a:pPr marL="0" indent="0">
              <a:buNone/>
            </a:pPr>
            <a:r>
              <a:rPr lang="en-US" sz="1700" dirty="0" smtClean="0"/>
              <a:t>4.	I </a:t>
            </a:r>
            <a:r>
              <a:rPr lang="en-US" sz="1700" dirty="0"/>
              <a:t>can change my password from </a:t>
            </a:r>
            <a:r>
              <a:rPr lang="en-US" sz="1700" dirty="0" smtClean="0"/>
              <a:t>the </a:t>
            </a:r>
            <a:r>
              <a:rPr lang="en-US" sz="1700" dirty="0"/>
              <a:t>IPT homepage.</a:t>
            </a:r>
          </a:p>
          <a:p>
            <a:pPr marL="0" indent="0">
              <a:buNone/>
            </a:pPr>
            <a:r>
              <a:rPr lang="en-US" sz="1700" dirty="0"/>
              <a:t>	1. Yes</a:t>
            </a:r>
          </a:p>
          <a:p>
            <a:pPr marL="800100" lvl="2" indent="0">
              <a:buNone/>
            </a:pPr>
            <a:r>
              <a:rPr lang="en-US" sz="1700" dirty="0"/>
              <a:t>  2. No</a:t>
            </a:r>
          </a:p>
          <a:p>
            <a:pPr marL="0" indent="0">
              <a:buNone/>
            </a:pPr>
            <a:endParaRPr lang="en-US" sz="1700" dirty="0"/>
          </a:p>
          <a:p>
            <a:pPr marL="0" lvl="1" indent="0">
              <a:buClr>
                <a:schemeClr val="accent3"/>
              </a:buClr>
              <a:buSzPct val="95000"/>
              <a:buNone/>
            </a:pPr>
            <a:r>
              <a:rPr lang="en-US" sz="1700" dirty="0" smtClean="0"/>
              <a:t>5.</a:t>
            </a:r>
            <a:r>
              <a:rPr lang="en-US" sz="1700" dirty="0"/>
              <a:t>	The Field Instructor Detail tab is where I would keep my address, phone number, </a:t>
            </a:r>
            <a:r>
              <a:rPr lang="en-US" sz="1700" dirty="0" smtClean="0"/>
              <a:t>and 	email </a:t>
            </a:r>
            <a:r>
              <a:rPr lang="en-US" sz="1700" dirty="0"/>
              <a:t>up to date.</a:t>
            </a:r>
          </a:p>
          <a:p>
            <a:pPr marL="0" indent="0">
              <a:buNone/>
            </a:pPr>
            <a:r>
              <a:rPr lang="en-US" sz="1700" dirty="0"/>
              <a:t>	1. Yes</a:t>
            </a:r>
          </a:p>
          <a:p>
            <a:pPr marL="800100" lvl="2" indent="0">
              <a:buNone/>
            </a:pPr>
            <a:r>
              <a:rPr lang="en-US" sz="1700" dirty="0"/>
              <a:t>  2. No</a:t>
            </a:r>
          </a:p>
          <a:p>
            <a:pPr marL="0" indent="0">
              <a:buNone/>
            </a:pPr>
            <a:endParaRPr lang="en-US" sz="1700" dirty="0"/>
          </a:p>
          <a:p>
            <a:pPr marL="800100" lvl="2" indent="0">
              <a:buNone/>
            </a:pPr>
            <a:endParaRPr lang="en-US" sz="1600" dirty="0"/>
          </a:p>
          <a:p>
            <a:pPr marL="0" indent="0">
              <a:buNone/>
            </a:pPr>
            <a:endParaRPr lang="en-US" dirty="0"/>
          </a:p>
        </p:txBody>
      </p:sp>
      <p:pic>
        <p:nvPicPr>
          <p:cNvPr id="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8827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Post test (cont.)</a:t>
            </a:r>
            <a:endParaRPr lang="en-US" dirty="0"/>
          </a:p>
        </p:txBody>
      </p:sp>
      <p:sp>
        <p:nvSpPr>
          <p:cNvPr id="3" name="Content Placeholder 2"/>
          <p:cNvSpPr>
            <a:spLocks noGrp="1"/>
          </p:cNvSpPr>
          <p:nvPr>
            <p:ph idx="1"/>
          </p:nvPr>
        </p:nvSpPr>
        <p:spPr>
          <a:xfrm>
            <a:off x="152400" y="1447800"/>
            <a:ext cx="8839200" cy="5257800"/>
          </a:xfrm>
        </p:spPr>
        <p:txBody>
          <a:bodyPr>
            <a:normAutofit fontScale="92500" lnSpcReduction="20000"/>
          </a:bodyPr>
          <a:lstStyle/>
          <a:p>
            <a:pPr marL="0" indent="0">
              <a:buNone/>
            </a:pPr>
            <a:r>
              <a:rPr lang="en-US" sz="1600" dirty="0"/>
              <a:t>6.	Under the Field Instructor Detail tab, I can see a list of students that are assigned </a:t>
            </a:r>
            <a:r>
              <a:rPr lang="en-US" sz="1600" dirty="0" smtClean="0"/>
              <a:t>to me </a:t>
            </a:r>
            <a:r>
              <a:rPr lang="en-US" sz="1600" dirty="0"/>
              <a:t>for the </a:t>
            </a:r>
            <a:r>
              <a:rPr lang="en-US" sz="1600" dirty="0" smtClean="0"/>
              <a:t>	semester</a:t>
            </a:r>
            <a:r>
              <a:rPr lang="en-US" sz="1600" dirty="0"/>
              <a:t>.	</a:t>
            </a:r>
          </a:p>
          <a:p>
            <a:pPr marL="0" indent="0">
              <a:buNone/>
            </a:pPr>
            <a:r>
              <a:rPr lang="en-US" sz="1600" dirty="0"/>
              <a:t>	1. Yes</a:t>
            </a:r>
          </a:p>
          <a:p>
            <a:pPr marL="0" indent="0">
              <a:buNone/>
            </a:pPr>
            <a:r>
              <a:rPr lang="en-US" sz="1600" dirty="0" smtClean="0"/>
              <a:t>	2. No</a:t>
            </a:r>
          </a:p>
          <a:p>
            <a:pPr marL="0" indent="0">
              <a:buNone/>
            </a:pPr>
            <a:endParaRPr lang="en-US" sz="1600" dirty="0" smtClean="0"/>
          </a:p>
          <a:p>
            <a:pPr marL="0" indent="0">
              <a:buNone/>
            </a:pPr>
            <a:r>
              <a:rPr lang="en-US" sz="1600" dirty="0" smtClean="0"/>
              <a:t>7.	My </a:t>
            </a:r>
            <a:r>
              <a:rPr lang="en-US" sz="1600" dirty="0"/>
              <a:t>student has to let me know when it is time for me to review and/or sign a </a:t>
            </a:r>
            <a:r>
              <a:rPr lang="en-US" sz="1600" dirty="0" smtClean="0"/>
              <a:t>form</a:t>
            </a:r>
            <a:r>
              <a:rPr lang="en-US" sz="1600" dirty="0"/>
              <a:t>, such as </a:t>
            </a:r>
            <a:r>
              <a:rPr lang="en-US" sz="1600" dirty="0" smtClean="0"/>
              <a:t>	the </a:t>
            </a:r>
            <a:r>
              <a:rPr lang="en-US" sz="1600" dirty="0"/>
              <a:t>Learning Contract.</a:t>
            </a:r>
          </a:p>
          <a:p>
            <a:pPr marL="0" indent="0">
              <a:buNone/>
            </a:pPr>
            <a:r>
              <a:rPr lang="en-US" sz="1600" dirty="0"/>
              <a:t>	1. Yes</a:t>
            </a:r>
          </a:p>
          <a:p>
            <a:pPr marL="800100" lvl="2" indent="0">
              <a:buNone/>
            </a:pPr>
            <a:r>
              <a:rPr lang="en-US" sz="1600" dirty="0"/>
              <a:t>  2. No</a:t>
            </a:r>
          </a:p>
          <a:p>
            <a:pPr marL="0" indent="0">
              <a:buNone/>
            </a:pPr>
            <a:endParaRPr lang="en-US" sz="1600" dirty="0"/>
          </a:p>
          <a:p>
            <a:pPr marL="0" lvl="1" indent="0">
              <a:buClr>
                <a:schemeClr val="accent3"/>
              </a:buClr>
              <a:buSzPct val="95000"/>
              <a:buNone/>
            </a:pPr>
            <a:r>
              <a:rPr lang="en-US" sz="1600" dirty="0"/>
              <a:t>8.	</a:t>
            </a:r>
            <a:r>
              <a:rPr lang="en-US" sz="1600" dirty="0" smtClean="0"/>
              <a:t>Because </a:t>
            </a:r>
            <a:r>
              <a:rPr lang="en-US" sz="1600" dirty="0"/>
              <a:t>I sign the form electronically, it </a:t>
            </a:r>
            <a:r>
              <a:rPr lang="en-US" sz="1600" dirty="0" smtClean="0"/>
              <a:t>does not constitute a </a:t>
            </a:r>
            <a:r>
              <a:rPr lang="en-US" sz="1600" dirty="0"/>
              <a:t>legally binding document.</a:t>
            </a:r>
          </a:p>
          <a:p>
            <a:pPr marL="0" indent="0">
              <a:buNone/>
            </a:pPr>
            <a:r>
              <a:rPr lang="en-US" sz="1600" dirty="0"/>
              <a:t>	1. Yes</a:t>
            </a:r>
          </a:p>
          <a:p>
            <a:pPr marL="800100" lvl="2" indent="0">
              <a:buNone/>
            </a:pPr>
            <a:r>
              <a:rPr lang="en-US" sz="1600" dirty="0"/>
              <a:t>  2. No</a:t>
            </a:r>
          </a:p>
          <a:p>
            <a:pPr marL="0" lvl="1" indent="0">
              <a:buClr>
                <a:schemeClr val="accent3"/>
              </a:buClr>
              <a:buSzPct val="95000"/>
              <a:buNone/>
            </a:pPr>
            <a:endParaRPr lang="en-US" sz="1600" dirty="0"/>
          </a:p>
          <a:p>
            <a:pPr marL="0" lvl="1" indent="0">
              <a:buClr>
                <a:schemeClr val="accent3"/>
              </a:buClr>
              <a:buSzPct val="95000"/>
              <a:buNone/>
            </a:pPr>
            <a:r>
              <a:rPr lang="en-US" sz="1600" dirty="0"/>
              <a:t>9.	The “My Forms” link on the left hand side of the home page will show me exactly </a:t>
            </a:r>
            <a:r>
              <a:rPr lang="en-US" sz="1600" dirty="0" smtClean="0"/>
              <a:t>how </a:t>
            </a:r>
            <a:r>
              <a:rPr lang="en-US" sz="1600" dirty="0"/>
              <a:t>many </a:t>
            </a:r>
            <a:r>
              <a:rPr lang="en-US" sz="1600" dirty="0" smtClean="0"/>
              <a:t>	forms </a:t>
            </a:r>
            <a:r>
              <a:rPr lang="en-US" sz="1600" dirty="0"/>
              <a:t>are waiting for me review </a:t>
            </a:r>
            <a:r>
              <a:rPr lang="en-US" sz="1600" dirty="0" smtClean="0"/>
              <a:t>and/or signature</a:t>
            </a:r>
            <a:r>
              <a:rPr lang="en-US" sz="1600" dirty="0"/>
              <a:t>.</a:t>
            </a:r>
          </a:p>
          <a:p>
            <a:pPr marL="0" indent="0">
              <a:buNone/>
            </a:pPr>
            <a:r>
              <a:rPr lang="en-US" sz="1600" dirty="0"/>
              <a:t>	1. Yes</a:t>
            </a:r>
          </a:p>
          <a:p>
            <a:pPr marL="800100" lvl="2" indent="0">
              <a:buNone/>
            </a:pPr>
            <a:r>
              <a:rPr lang="en-US" sz="1600" dirty="0"/>
              <a:t>  2. </a:t>
            </a:r>
            <a:r>
              <a:rPr lang="en-US" sz="1600" dirty="0" smtClean="0"/>
              <a:t>No</a:t>
            </a:r>
            <a:endParaRPr lang="en-US" sz="1600" dirty="0"/>
          </a:p>
          <a:p>
            <a:pPr marL="0" lvl="1" indent="0">
              <a:buClr>
                <a:schemeClr val="accent3"/>
              </a:buClr>
              <a:buSzPct val="95000"/>
              <a:buNone/>
            </a:pPr>
            <a:endParaRPr lang="en-US" sz="1600" dirty="0" smtClean="0"/>
          </a:p>
          <a:p>
            <a:pPr marL="0" lvl="1" indent="0">
              <a:buClr>
                <a:schemeClr val="accent3"/>
              </a:buClr>
              <a:buSzPct val="95000"/>
              <a:buNone/>
            </a:pPr>
            <a:r>
              <a:rPr lang="en-US" sz="1600" dirty="0" smtClean="0"/>
              <a:t>10.	</a:t>
            </a:r>
            <a:r>
              <a:rPr lang="en-US" sz="1600" dirty="0"/>
              <a:t>Most problems with IPT occur when users do not “save” their work.</a:t>
            </a:r>
          </a:p>
          <a:p>
            <a:pPr marL="0" indent="0">
              <a:buNone/>
            </a:pPr>
            <a:r>
              <a:rPr lang="en-US" sz="1600" dirty="0"/>
              <a:t>	1. Yes</a:t>
            </a:r>
          </a:p>
          <a:p>
            <a:pPr marL="800100" lvl="2" indent="0">
              <a:buNone/>
            </a:pPr>
            <a:r>
              <a:rPr lang="en-US" sz="1600" dirty="0"/>
              <a:t>  2. No</a:t>
            </a:r>
          </a:p>
          <a:p>
            <a:pPr marL="0" indent="0">
              <a:buNone/>
            </a:pPr>
            <a:endParaRPr lang="en-US" sz="1600" dirty="0"/>
          </a:p>
        </p:txBody>
      </p:sp>
      <p:pic>
        <p:nvPicPr>
          <p:cNvPr id="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96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Pretest (cont.)</a:t>
            </a:r>
            <a:endParaRPr lang="en-US" dirty="0"/>
          </a:p>
        </p:txBody>
      </p:sp>
      <p:sp>
        <p:nvSpPr>
          <p:cNvPr id="3" name="Content Placeholder 2"/>
          <p:cNvSpPr>
            <a:spLocks noGrp="1"/>
          </p:cNvSpPr>
          <p:nvPr>
            <p:ph idx="1"/>
          </p:nvPr>
        </p:nvSpPr>
        <p:spPr>
          <a:xfrm>
            <a:off x="152400" y="1447800"/>
            <a:ext cx="8839200" cy="5257800"/>
          </a:xfrm>
        </p:spPr>
        <p:txBody>
          <a:bodyPr>
            <a:normAutofit fontScale="92500" lnSpcReduction="20000"/>
          </a:bodyPr>
          <a:lstStyle/>
          <a:p>
            <a:pPr marL="0" indent="0">
              <a:buNone/>
            </a:pPr>
            <a:r>
              <a:rPr lang="en-US" sz="1600" dirty="0"/>
              <a:t>6.	Under the Field Instructor Detail tab, I can see a list of students that are assigned </a:t>
            </a:r>
            <a:r>
              <a:rPr lang="en-US" sz="1600" dirty="0" smtClean="0"/>
              <a:t>to me </a:t>
            </a:r>
            <a:r>
              <a:rPr lang="en-US" sz="1600" dirty="0"/>
              <a:t>for the </a:t>
            </a:r>
            <a:r>
              <a:rPr lang="en-US" sz="1600" dirty="0" smtClean="0"/>
              <a:t>	semester</a:t>
            </a:r>
            <a:r>
              <a:rPr lang="en-US" sz="1600" dirty="0"/>
              <a:t>.	</a:t>
            </a:r>
          </a:p>
          <a:p>
            <a:pPr marL="0" indent="0">
              <a:buNone/>
            </a:pPr>
            <a:r>
              <a:rPr lang="en-US" sz="1600" dirty="0"/>
              <a:t>	1. Yes</a:t>
            </a:r>
          </a:p>
          <a:p>
            <a:pPr marL="0" indent="0">
              <a:buNone/>
            </a:pPr>
            <a:r>
              <a:rPr lang="en-US" sz="1600" dirty="0" smtClean="0"/>
              <a:t>	2. No</a:t>
            </a:r>
          </a:p>
          <a:p>
            <a:pPr marL="0" indent="0">
              <a:buNone/>
            </a:pPr>
            <a:endParaRPr lang="en-US" sz="1600" dirty="0" smtClean="0"/>
          </a:p>
          <a:p>
            <a:pPr marL="0" indent="0">
              <a:buNone/>
            </a:pPr>
            <a:r>
              <a:rPr lang="en-US" sz="1600" dirty="0" smtClean="0"/>
              <a:t>7.	My </a:t>
            </a:r>
            <a:r>
              <a:rPr lang="en-US" sz="1600" dirty="0"/>
              <a:t>student has to let me know when it is time for me to review and/or sign a </a:t>
            </a:r>
            <a:r>
              <a:rPr lang="en-US" sz="1600" dirty="0" smtClean="0"/>
              <a:t>form</a:t>
            </a:r>
            <a:r>
              <a:rPr lang="en-US" sz="1600" dirty="0"/>
              <a:t>, such as </a:t>
            </a:r>
            <a:r>
              <a:rPr lang="en-US" sz="1600" dirty="0" smtClean="0"/>
              <a:t>	the </a:t>
            </a:r>
            <a:r>
              <a:rPr lang="en-US" sz="1600" dirty="0"/>
              <a:t>Learning Contract.</a:t>
            </a:r>
          </a:p>
          <a:p>
            <a:pPr marL="0" indent="0">
              <a:buNone/>
            </a:pPr>
            <a:r>
              <a:rPr lang="en-US" sz="1600" dirty="0"/>
              <a:t>	1. Yes</a:t>
            </a:r>
          </a:p>
          <a:p>
            <a:pPr marL="800100" lvl="2" indent="0">
              <a:buNone/>
            </a:pPr>
            <a:r>
              <a:rPr lang="en-US" sz="1600" dirty="0"/>
              <a:t>  2. No</a:t>
            </a:r>
          </a:p>
          <a:p>
            <a:pPr marL="0" indent="0">
              <a:buNone/>
            </a:pPr>
            <a:endParaRPr lang="en-US" sz="1600" dirty="0"/>
          </a:p>
          <a:p>
            <a:pPr marL="0" lvl="1" indent="0">
              <a:buClr>
                <a:schemeClr val="accent3"/>
              </a:buClr>
              <a:buSzPct val="95000"/>
              <a:buNone/>
            </a:pPr>
            <a:r>
              <a:rPr lang="en-US" sz="1600" dirty="0"/>
              <a:t>8.	</a:t>
            </a:r>
            <a:r>
              <a:rPr lang="en-US" sz="1600" dirty="0" smtClean="0"/>
              <a:t>Because </a:t>
            </a:r>
            <a:r>
              <a:rPr lang="en-US" sz="1600" dirty="0"/>
              <a:t>I sign the form electronically, it </a:t>
            </a:r>
            <a:r>
              <a:rPr lang="en-US" sz="1600" dirty="0" smtClean="0"/>
              <a:t>does not constitute a </a:t>
            </a:r>
            <a:r>
              <a:rPr lang="en-US" sz="1600" dirty="0"/>
              <a:t>legally binding document.</a:t>
            </a:r>
          </a:p>
          <a:p>
            <a:pPr marL="0" indent="0">
              <a:buNone/>
            </a:pPr>
            <a:r>
              <a:rPr lang="en-US" sz="1600" dirty="0"/>
              <a:t>	1. Yes</a:t>
            </a:r>
          </a:p>
          <a:p>
            <a:pPr marL="800100" lvl="2" indent="0">
              <a:buNone/>
            </a:pPr>
            <a:r>
              <a:rPr lang="en-US" sz="1600" dirty="0"/>
              <a:t>  2. No</a:t>
            </a:r>
          </a:p>
          <a:p>
            <a:pPr marL="0" lvl="1" indent="0">
              <a:buClr>
                <a:schemeClr val="accent3"/>
              </a:buClr>
              <a:buSzPct val="95000"/>
              <a:buNone/>
            </a:pPr>
            <a:endParaRPr lang="en-US" sz="1600" dirty="0"/>
          </a:p>
          <a:p>
            <a:pPr marL="0" lvl="1" indent="0">
              <a:buClr>
                <a:schemeClr val="accent3"/>
              </a:buClr>
              <a:buSzPct val="95000"/>
              <a:buNone/>
            </a:pPr>
            <a:r>
              <a:rPr lang="en-US" sz="1600" dirty="0"/>
              <a:t>9.	The “My Forms” link on the left hand side of the home page will show me exactly </a:t>
            </a:r>
            <a:r>
              <a:rPr lang="en-US" sz="1600" dirty="0" smtClean="0"/>
              <a:t>how </a:t>
            </a:r>
            <a:r>
              <a:rPr lang="en-US" sz="1600" dirty="0"/>
              <a:t>many </a:t>
            </a:r>
            <a:r>
              <a:rPr lang="en-US" sz="1600" dirty="0" smtClean="0"/>
              <a:t>	forms </a:t>
            </a:r>
            <a:r>
              <a:rPr lang="en-US" sz="1600" dirty="0"/>
              <a:t>are waiting for me review </a:t>
            </a:r>
            <a:r>
              <a:rPr lang="en-US" sz="1600" dirty="0" smtClean="0"/>
              <a:t>and/or signature</a:t>
            </a:r>
            <a:r>
              <a:rPr lang="en-US" sz="1600" dirty="0"/>
              <a:t>.</a:t>
            </a:r>
          </a:p>
          <a:p>
            <a:pPr marL="0" indent="0">
              <a:buNone/>
            </a:pPr>
            <a:r>
              <a:rPr lang="en-US" sz="1600" dirty="0"/>
              <a:t>	1. Yes</a:t>
            </a:r>
          </a:p>
          <a:p>
            <a:pPr marL="800100" lvl="2" indent="0">
              <a:buNone/>
            </a:pPr>
            <a:r>
              <a:rPr lang="en-US" sz="1600" dirty="0"/>
              <a:t>  2. </a:t>
            </a:r>
            <a:r>
              <a:rPr lang="en-US" sz="1600" dirty="0" smtClean="0"/>
              <a:t>No</a:t>
            </a:r>
            <a:endParaRPr lang="en-US" sz="1600" dirty="0"/>
          </a:p>
          <a:p>
            <a:pPr marL="0" lvl="1" indent="0">
              <a:buClr>
                <a:schemeClr val="accent3"/>
              </a:buClr>
              <a:buSzPct val="95000"/>
              <a:buNone/>
            </a:pPr>
            <a:endParaRPr lang="en-US" sz="1600" dirty="0" smtClean="0"/>
          </a:p>
          <a:p>
            <a:pPr marL="0" lvl="1" indent="0">
              <a:buClr>
                <a:schemeClr val="accent3"/>
              </a:buClr>
              <a:buSzPct val="95000"/>
              <a:buNone/>
            </a:pPr>
            <a:r>
              <a:rPr lang="en-US" sz="1600" dirty="0" smtClean="0"/>
              <a:t>10.	</a:t>
            </a:r>
            <a:r>
              <a:rPr lang="en-US" sz="1600" dirty="0"/>
              <a:t>Most problems with IPT occur when users do not “save” their work.</a:t>
            </a:r>
          </a:p>
          <a:p>
            <a:pPr marL="0" indent="0">
              <a:buNone/>
            </a:pPr>
            <a:r>
              <a:rPr lang="en-US" sz="1600" dirty="0"/>
              <a:t>	1. Yes</a:t>
            </a:r>
          </a:p>
          <a:p>
            <a:pPr marL="800100" lvl="2" indent="0">
              <a:buNone/>
            </a:pPr>
            <a:r>
              <a:rPr lang="en-US" sz="1600" dirty="0"/>
              <a:t>  2. No</a:t>
            </a:r>
          </a:p>
          <a:p>
            <a:pPr marL="0" indent="0">
              <a:buNone/>
            </a:pPr>
            <a:endParaRPr lang="en-US" sz="1600" dirty="0"/>
          </a:p>
        </p:txBody>
      </p:sp>
      <p:pic>
        <p:nvPicPr>
          <p:cNvPr id="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985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152400" y="1524000"/>
            <a:ext cx="8839200" cy="4953000"/>
          </a:xfrm>
        </p:spPr>
        <p:txBody>
          <a:bodyPr>
            <a:normAutofit/>
          </a:bodyPr>
          <a:lstStyle/>
          <a:p>
            <a:pPr marL="0" indent="0">
              <a:buNone/>
            </a:pPr>
            <a:r>
              <a:rPr lang="en-US" dirty="0" smtClean="0"/>
              <a:t>The Intern Placement Tracking (IPT) system is an online  </a:t>
            </a:r>
          </a:p>
          <a:p>
            <a:pPr marL="0" indent="0">
              <a:buNone/>
            </a:pPr>
            <a:r>
              <a:rPr lang="en-US" dirty="0" smtClean="0"/>
              <a:t>field placement monitoring system designed to:</a:t>
            </a:r>
          </a:p>
          <a:p>
            <a:r>
              <a:rPr lang="en-US" dirty="0" smtClean="0"/>
              <a:t>Keep track </a:t>
            </a:r>
            <a:r>
              <a:rPr lang="en-US" dirty="0"/>
              <a:t>of </a:t>
            </a:r>
            <a:r>
              <a:rPr lang="en-US" dirty="0" smtClean="0"/>
              <a:t>students in </a:t>
            </a:r>
            <a:r>
              <a:rPr lang="en-US" dirty="0"/>
              <a:t>field </a:t>
            </a:r>
            <a:r>
              <a:rPr lang="en-US" dirty="0" smtClean="0"/>
              <a:t>placements; </a:t>
            </a:r>
          </a:p>
          <a:p>
            <a:r>
              <a:rPr lang="en-US" dirty="0" smtClean="0"/>
              <a:t>Allow the Office of Field Education to seamlessly and </a:t>
            </a:r>
            <a:r>
              <a:rPr lang="en-US" dirty="0"/>
              <a:t>concisely meet </a:t>
            </a:r>
            <a:r>
              <a:rPr lang="en-US" dirty="0" smtClean="0"/>
              <a:t>the CSWE </a:t>
            </a:r>
            <a:r>
              <a:rPr lang="en-US" dirty="0"/>
              <a:t>2008 EPAS </a:t>
            </a:r>
            <a:r>
              <a:rPr lang="en-US" dirty="0" smtClean="0"/>
              <a:t>requirements;</a:t>
            </a:r>
          </a:p>
          <a:p>
            <a:r>
              <a:rPr lang="en-US" dirty="0" smtClean="0"/>
              <a:t>Include the delineation </a:t>
            </a:r>
            <a:r>
              <a:rPr lang="en-US" dirty="0"/>
              <a:t>of practice </a:t>
            </a:r>
            <a:r>
              <a:rPr lang="en-US" dirty="0" smtClean="0"/>
              <a:t>(</a:t>
            </a:r>
            <a:r>
              <a:rPr lang="en-US" dirty="0"/>
              <a:t>learning) </a:t>
            </a:r>
            <a:r>
              <a:rPr lang="en-US" dirty="0" smtClean="0"/>
              <a:t>objectives, </a:t>
            </a:r>
          </a:p>
          <a:p>
            <a:pPr marL="0" indent="0">
              <a:buNone/>
            </a:pPr>
            <a:r>
              <a:rPr lang="en-US" dirty="0"/>
              <a:t> </a:t>
            </a:r>
            <a:r>
              <a:rPr lang="en-US" dirty="0" smtClean="0"/>
              <a:t>  activities, and tasks by students within individual field </a:t>
            </a:r>
          </a:p>
          <a:p>
            <a:pPr marL="0" indent="0">
              <a:buNone/>
            </a:pPr>
            <a:r>
              <a:rPr lang="en-US" dirty="0"/>
              <a:t> </a:t>
            </a:r>
            <a:r>
              <a:rPr lang="en-US" dirty="0" smtClean="0"/>
              <a:t>  placement settings; and </a:t>
            </a:r>
          </a:p>
          <a:p>
            <a:r>
              <a:rPr lang="en-US" dirty="0" smtClean="0"/>
              <a:t>Track and archive the evaluation </a:t>
            </a:r>
            <a:r>
              <a:rPr lang="en-US" dirty="0"/>
              <a:t>and documentation of </a:t>
            </a:r>
            <a:endParaRPr lang="en-US" dirty="0" smtClean="0"/>
          </a:p>
          <a:p>
            <a:pPr marL="0" indent="0">
              <a:buNone/>
            </a:pPr>
            <a:r>
              <a:rPr lang="en-US" dirty="0"/>
              <a:t> </a:t>
            </a:r>
            <a:r>
              <a:rPr lang="en-US" dirty="0" smtClean="0"/>
              <a:t>  student core competency mastery.  </a:t>
            </a:r>
          </a:p>
          <a:p>
            <a:pPr marL="0" indent="0">
              <a:buNone/>
            </a:pPr>
            <a:endParaRPr lang="en-US" dirty="0"/>
          </a:p>
        </p:txBody>
      </p:sp>
      <p:pic>
        <p:nvPicPr>
          <p:cNvPr id="7170"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057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253" y="457200"/>
            <a:ext cx="8229600" cy="1143000"/>
          </a:xfrm>
        </p:spPr>
        <p:txBody>
          <a:bodyPr/>
          <a:lstStyle/>
          <a:p>
            <a:r>
              <a:rPr lang="en-US" dirty="0" smtClean="0"/>
              <a:t>Privacy Notice</a:t>
            </a:r>
            <a:endParaRPr lang="en-US" dirty="0"/>
          </a:p>
        </p:txBody>
      </p:sp>
      <p:sp>
        <p:nvSpPr>
          <p:cNvPr id="3" name="Content Placeholder 2"/>
          <p:cNvSpPr>
            <a:spLocks noGrp="1"/>
          </p:cNvSpPr>
          <p:nvPr>
            <p:ph idx="1"/>
          </p:nvPr>
        </p:nvSpPr>
        <p:spPr>
          <a:xfrm>
            <a:off x="152400" y="1524000"/>
            <a:ext cx="8839200" cy="5105400"/>
          </a:xfrm>
        </p:spPr>
        <p:txBody>
          <a:bodyPr>
            <a:normAutofit lnSpcReduction="10000"/>
          </a:bodyPr>
          <a:lstStyle/>
          <a:p>
            <a:r>
              <a:rPr lang="en-US" dirty="0" smtClean="0"/>
              <a:t>IPT </a:t>
            </a:r>
            <a:r>
              <a:rPr lang="en-US" dirty="0"/>
              <a:t>is a web-based field education software program, </a:t>
            </a:r>
            <a:r>
              <a:rPr lang="en-US" dirty="0" smtClean="0"/>
              <a:t>and it </a:t>
            </a:r>
            <a:r>
              <a:rPr lang="en-US" dirty="0"/>
              <a:t>is secure.  </a:t>
            </a:r>
            <a:endParaRPr lang="en-US" dirty="0" smtClean="0"/>
          </a:p>
          <a:p>
            <a:r>
              <a:rPr lang="en-US" dirty="0" smtClean="0"/>
              <a:t>Personal </a:t>
            </a:r>
            <a:r>
              <a:rPr lang="en-US" dirty="0"/>
              <a:t>information cannot be located through online search </a:t>
            </a:r>
            <a:r>
              <a:rPr lang="en-US" dirty="0" smtClean="0"/>
              <a:t>engines such as Google. </a:t>
            </a:r>
            <a:r>
              <a:rPr lang="en-US" dirty="0"/>
              <a:t> </a:t>
            </a:r>
            <a:endParaRPr lang="en-US" dirty="0" smtClean="0"/>
          </a:p>
          <a:p>
            <a:r>
              <a:rPr lang="en-US" dirty="0" smtClean="0"/>
              <a:t>For additional security, after </a:t>
            </a:r>
            <a:r>
              <a:rPr lang="en-US" dirty="0"/>
              <a:t>signing </a:t>
            </a:r>
            <a:r>
              <a:rPr lang="en-US" dirty="0" smtClean="0"/>
              <a:t>in, </a:t>
            </a:r>
            <a:r>
              <a:rPr lang="en-US" dirty="0"/>
              <a:t>you will be prompted to create a personal, confidential log-in </a:t>
            </a:r>
            <a:r>
              <a:rPr lang="en-US" dirty="0" smtClean="0"/>
              <a:t>code, which only you will have access to.  </a:t>
            </a:r>
          </a:p>
          <a:p>
            <a:r>
              <a:rPr lang="en-US" dirty="0" smtClean="0"/>
              <a:t>Your demographic information </a:t>
            </a:r>
            <a:r>
              <a:rPr lang="en-US" dirty="0"/>
              <a:t>in the software </a:t>
            </a:r>
            <a:r>
              <a:rPr lang="en-US" dirty="0" smtClean="0"/>
              <a:t>program is </a:t>
            </a:r>
            <a:r>
              <a:rPr lang="en-US" dirty="0"/>
              <a:t>viewed by the designated administrative staff within the Field Education program only.  </a:t>
            </a:r>
            <a:endParaRPr lang="en-US" dirty="0" smtClean="0"/>
          </a:p>
          <a:p>
            <a:r>
              <a:rPr lang="en-US" dirty="0" smtClean="0"/>
              <a:t>If </a:t>
            </a:r>
            <a:r>
              <a:rPr lang="en-US" dirty="0"/>
              <a:t>you have any concerns about your privacy using the software, please contact the Office of Field Education at (410) 455-2008.</a:t>
            </a:r>
          </a:p>
          <a:p>
            <a:pPr marL="0" indent="0">
              <a:buNone/>
            </a:pPr>
            <a:endParaRPr lang="en-US" dirty="0"/>
          </a:p>
        </p:txBody>
      </p:sp>
      <p:pic>
        <p:nvPicPr>
          <p:cNvPr id="819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132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a:xfrm>
            <a:off x="38100" y="1972235"/>
            <a:ext cx="8915400" cy="4770120"/>
          </a:xfrm>
        </p:spPr>
        <p:txBody>
          <a:bodyPr/>
          <a:lstStyle/>
          <a:p>
            <a:r>
              <a:rPr lang="en-US" sz="2000" dirty="0" smtClean="0"/>
              <a:t>Go to </a:t>
            </a:r>
            <a:r>
              <a:rPr lang="en-US" sz="2000" u="sng" dirty="0">
                <a:hlinkClick r:id="rId3"/>
              </a:rPr>
              <a:t>http://</a:t>
            </a:r>
            <a:r>
              <a:rPr lang="en-US" sz="2000" u="sng" dirty="0" smtClean="0">
                <a:hlinkClick r:id="rId3"/>
              </a:rPr>
              <a:t>www.runipt.com</a:t>
            </a:r>
            <a:r>
              <a:rPr lang="en-US" sz="2000" dirty="0" smtClean="0"/>
              <a:t> (you </a:t>
            </a:r>
            <a:r>
              <a:rPr lang="en-US" sz="2000" dirty="0"/>
              <a:t>may want to bookmark this page for easy </a:t>
            </a:r>
            <a:r>
              <a:rPr lang="en-US" sz="2000" dirty="0" smtClean="0"/>
              <a:t>reference);</a:t>
            </a:r>
          </a:p>
          <a:p>
            <a:r>
              <a:rPr lang="en-US" sz="2000" dirty="0" smtClean="0"/>
              <a:t>You will find </a:t>
            </a:r>
            <a:r>
              <a:rPr lang="en-US" sz="2000" dirty="0"/>
              <a:t>three fields required for login: Organization ID, User Name, and </a:t>
            </a:r>
            <a:r>
              <a:rPr lang="en-US" sz="2000" dirty="0" smtClean="0"/>
              <a:t>Password; </a:t>
            </a:r>
          </a:p>
          <a:p>
            <a:r>
              <a:rPr lang="en-US" sz="2000" dirty="0" smtClean="0"/>
              <a:t>All </a:t>
            </a:r>
            <a:r>
              <a:rPr lang="en-US" sz="2000" dirty="0"/>
              <a:t>information entered in these fields is upper/lower case </a:t>
            </a:r>
            <a:r>
              <a:rPr lang="en-US" sz="2000" dirty="0" smtClean="0"/>
              <a:t>sensitive;</a:t>
            </a:r>
          </a:p>
          <a:p>
            <a:r>
              <a:rPr lang="en-US" sz="2000" dirty="0"/>
              <a:t>The Organization ID for anyone using the UMBC IPT system is: </a:t>
            </a:r>
            <a:r>
              <a:rPr lang="en-US" sz="2000" dirty="0" err="1"/>
              <a:t>umbc</a:t>
            </a:r>
            <a:endParaRPr lang="en-US" sz="2000" dirty="0"/>
          </a:p>
          <a:p>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038600"/>
            <a:ext cx="50292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descr="C:\Users\aekasm\Desktop\umbc logo ip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242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(cont.)</a:t>
            </a:r>
            <a:endParaRPr lang="en-US" sz="2800" dirty="0"/>
          </a:p>
        </p:txBody>
      </p:sp>
      <p:sp>
        <p:nvSpPr>
          <p:cNvPr id="3" name="Content Placeholder 2"/>
          <p:cNvSpPr>
            <a:spLocks noGrp="1"/>
          </p:cNvSpPr>
          <p:nvPr>
            <p:ph idx="1"/>
          </p:nvPr>
        </p:nvSpPr>
        <p:spPr>
          <a:xfrm>
            <a:off x="152400" y="1935480"/>
            <a:ext cx="8839200" cy="4770120"/>
          </a:xfrm>
        </p:spPr>
        <p:txBody>
          <a:bodyPr/>
          <a:lstStyle/>
          <a:p>
            <a:r>
              <a:rPr lang="en-US" sz="2000" dirty="0"/>
              <a:t>When you first log in to IPT, click on the “Forgot your Username or Password?” link on the login </a:t>
            </a:r>
            <a:r>
              <a:rPr lang="en-US" sz="2000" dirty="0" smtClean="0"/>
              <a:t>page; this screen will appear:</a:t>
            </a:r>
          </a:p>
          <a:p>
            <a:pPr marL="0" indent="0">
              <a:buNone/>
            </a:pPr>
            <a:endParaRPr lang="en-US" sz="2000" dirty="0" smtClean="0"/>
          </a:p>
          <a:p>
            <a:pPr marL="0" indent="0">
              <a:buNone/>
            </a:pPr>
            <a:endParaRPr lang="en-US" sz="2000" dirty="0"/>
          </a:p>
          <a:p>
            <a:endParaRPr lang="en-US" sz="2000" dirty="0" smtClean="0"/>
          </a:p>
          <a:p>
            <a:endParaRPr lang="en-US" sz="2000" dirty="0"/>
          </a:p>
          <a:p>
            <a:endParaRPr lang="en-US" sz="2000" dirty="0" smtClean="0"/>
          </a:p>
          <a:p>
            <a:endParaRPr lang="en-US" sz="2000" dirty="0"/>
          </a:p>
          <a:p>
            <a:pPr lvl="0"/>
            <a:r>
              <a:rPr lang="en-US" sz="2000" dirty="0" smtClean="0"/>
              <a:t>Enter </a:t>
            </a:r>
            <a:r>
              <a:rPr lang="en-US" sz="2000" dirty="0"/>
              <a:t>“</a:t>
            </a:r>
            <a:r>
              <a:rPr lang="en-US" sz="2000" dirty="0" err="1"/>
              <a:t>umbc</a:t>
            </a:r>
            <a:r>
              <a:rPr lang="en-US" sz="2000" dirty="0"/>
              <a:t>” under Organizational ID (needs to be all lowercase)</a:t>
            </a:r>
          </a:p>
          <a:p>
            <a:pPr lvl="0"/>
            <a:r>
              <a:rPr lang="en-US" sz="2000" dirty="0"/>
              <a:t>Select “Field Instructor/Supervisor” as User Type</a:t>
            </a:r>
          </a:p>
          <a:p>
            <a:pPr lvl="0"/>
            <a:r>
              <a:rPr lang="en-US" sz="2000" dirty="0"/>
              <a:t>Enter your email address</a:t>
            </a:r>
          </a:p>
          <a:p>
            <a:r>
              <a:rPr lang="en-US" sz="2000" dirty="0" smtClean="0"/>
              <a:t>An </a:t>
            </a:r>
            <a:r>
              <a:rPr lang="en-US" sz="2000" dirty="0"/>
              <a:t>email with an IPT link will be sent to your email </a:t>
            </a:r>
            <a:r>
              <a:rPr lang="en-US" sz="2000" dirty="0" smtClean="0"/>
              <a:t>address</a:t>
            </a:r>
            <a:endParaRPr lang="en-US" sz="2000" dirty="0"/>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667000"/>
            <a:ext cx="52959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ekasm\Desktop\umbc logo ip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517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(cont.)</a:t>
            </a:r>
            <a:endParaRPr lang="en-US" sz="2800" dirty="0"/>
          </a:p>
        </p:txBody>
      </p:sp>
      <p:sp>
        <p:nvSpPr>
          <p:cNvPr id="3" name="Content Placeholder 2"/>
          <p:cNvSpPr>
            <a:spLocks noGrp="1"/>
          </p:cNvSpPr>
          <p:nvPr>
            <p:ph idx="1"/>
          </p:nvPr>
        </p:nvSpPr>
        <p:spPr>
          <a:xfrm>
            <a:off x="152400" y="1935480"/>
            <a:ext cx="8839200" cy="4808220"/>
          </a:xfrm>
        </p:spPr>
        <p:txBody>
          <a:bodyPr/>
          <a:lstStyle/>
          <a:p>
            <a:r>
              <a:rPr lang="en-US" sz="2400" dirty="0" smtClean="0"/>
              <a:t>The link will be valid for the next two hours.</a:t>
            </a:r>
          </a:p>
          <a:p>
            <a:r>
              <a:rPr lang="en-US" sz="2400" dirty="0" smtClean="0"/>
              <a:t>Clink on link in your email to access the IPT login page.</a:t>
            </a:r>
          </a:p>
          <a:p>
            <a:r>
              <a:rPr lang="en-US" sz="2400" dirty="0" smtClean="0"/>
              <a:t>Create a new login name and password and SAVE.</a:t>
            </a:r>
          </a:p>
          <a:p>
            <a:r>
              <a:rPr lang="en-US" sz="2400" dirty="0" smtClean="0"/>
              <a:t>Your user name and password may be anything that you like, just make sure to write down the information for future use; the name and password are case sensitive.</a:t>
            </a:r>
          </a:p>
          <a:p>
            <a:pPr marL="0" indent="0">
              <a:buNone/>
            </a:pPr>
            <a:endParaRPr lang="en-US" dirty="0"/>
          </a:p>
        </p:txBody>
      </p:sp>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419600"/>
            <a:ext cx="4619625" cy="232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aekasm\Desktop\umbc logo ip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703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0635"/>
            <a:ext cx="8229600" cy="1143000"/>
          </a:xfrm>
        </p:spPr>
        <p:txBody>
          <a:bodyPr>
            <a:normAutofit fontScale="90000"/>
          </a:bodyPr>
          <a:lstStyle/>
          <a:p>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dirty="0"/>
              <a:t>Quiz #</a:t>
            </a:r>
            <a:r>
              <a:rPr lang="en-US" sz="4000" dirty="0" smtClean="0"/>
              <a:t>1 - </a:t>
            </a:r>
            <a:r>
              <a:rPr lang="en-US" sz="4000" dirty="0"/>
              <a:t>Testing Your Knowledge</a:t>
            </a:r>
          </a:p>
        </p:txBody>
      </p:sp>
      <p:sp>
        <p:nvSpPr>
          <p:cNvPr id="3" name="Content Placeholder 2"/>
          <p:cNvSpPr>
            <a:spLocks noGrp="1"/>
          </p:cNvSpPr>
          <p:nvPr>
            <p:ph idx="1"/>
          </p:nvPr>
        </p:nvSpPr>
        <p:spPr/>
        <p:txBody>
          <a:bodyPr>
            <a:normAutofit/>
          </a:bodyPr>
          <a:lstStyle/>
          <a:p>
            <a:pPr marL="0" indent="0">
              <a:buNone/>
            </a:pPr>
            <a:r>
              <a:rPr lang="en-US" sz="1600" dirty="0"/>
              <a:t>1</a:t>
            </a:r>
            <a:r>
              <a:rPr lang="en-US" sz="1600" dirty="0" smtClean="0"/>
              <a:t>.	IPT </a:t>
            </a:r>
            <a:r>
              <a:rPr lang="en-US" sz="1600" dirty="0"/>
              <a:t>is a web-based field education software </a:t>
            </a:r>
            <a:r>
              <a:rPr lang="en-US" sz="1600" dirty="0" smtClean="0"/>
              <a:t>program and is secure; your </a:t>
            </a:r>
            <a:r>
              <a:rPr lang="en-US" sz="1600" dirty="0"/>
              <a:t>personal </a:t>
            </a:r>
            <a:r>
              <a:rPr lang="en-US" sz="1600" dirty="0" smtClean="0"/>
              <a:t>	information </a:t>
            </a:r>
            <a:r>
              <a:rPr lang="en-US" sz="1600" dirty="0"/>
              <a:t>cannot be located through online search engines such as Google. 	</a:t>
            </a:r>
            <a:r>
              <a:rPr lang="en-US" sz="1600" dirty="0" smtClean="0"/>
              <a:t>1</a:t>
            </a:r>
            <a:r>
              <a:rPr lang="en-US" sz="1600" dirty="0"/>
              <a:t>. Yes</a:t>
            </a:r>
          </a:p>
          <a:p>
            <a:pPr marL="800100" lvl="2" indent="0">
              <a:buNone/>
            </a:pPr>
            <a:r>
              <a:rPr lang="en-US" sz="1600" dirty="0"/>
              <a:t>  2. No</a:t>
            </a:r>
          </a:p>
          <a:p>
            <a:pPr marL="0" indent="0">
              <a:buNone/>
            </a:pPr>
            <a:endParaRPr lang="en-US" sz="1600" dirty="0" smtClean="0"/>
          </a:p>
          <a:p>
            <a:pPr marL="0" indent="0">
              <a:buNone/>
            </a:pPr>
            <a:r>
              <a:rPr lang="en-US" sz="1600" dirty="0" smtClean="0"/>
              <a:t>2</a:t>
            </a:r>
            <a:r>
              <a:rPr lang="en-US" sz="1600" dirty="0"/>
              <a:t>.	</a:t>
            </a:r>
            <a:r>
              <a:rPr lang="en-US" sz="1600" dirty="0" smtClean="0"/>
              <a:t>All information entered into the Organization </a:t>
            </a:r>
            <a:r>
              <a:rPr lang="en-US" sz="1600" dirty="0"/>
              <a:t>ID, User </a:t>
            </a:r>
            <a:r>
              <a:rPr lang="en-US" sz="1600" dirty="0" smtClean="0"/>
              <a:t> Name</a:t>
            </a:r>
            <a:r>
              <a:rPr lang="en-US" sz="1600" dirty="0"/>
              <a:t>, and </a:t>
            </a:r>
            <a:r>
              <a:rPr lang="en-US" sz="1600" dirty="0" smtClean="0"/>
              <a:t>Password 	fields are NOT upper/lower case sensitive</a:t>
            </a:r>
            <a:r>
              <a:rPr lang="en-US" sz="1600" dirty="0"/>
              <a:t>.</a:t>
            </a:r>
          </a:p>
          <a:p>
            <a:pPr marL="0" indent="0">
              <a:buNone/>
            </a:pPr>
            <a:r>
              <a:rPr lang="en-US" sz="1600" dirty="0" smtClean="0"/>
              <a:t>	</a:t>
            </a:r>
            <a:r>
              <a:rPr lang="en-US" sz="1600" dirty="0"/>
              <a:t>1. Yes</a:t>
            </a:r>
          </a:p>
          <a:p>
            <a:pPr marL="800100" lvl="2" indent="0">
              <a:buNone/>
            </a:pPr>
            <a:r>
              <a:rPr lang="en-US" sz="1600" dirty="0"/>
              <a:t>  2. No</a:t>
            </a:r>
          </a:p>
          <a:p>
            <a:pPr marL="0" indent="0">
              <a:buNone/>
            </a:pPr>
            <a:endParaRPr lang="en-US" sz="1600" dirty="0" smtClean="0"/>
          </a:p>
          <a:p>
            <a:pPr marL="0" indent="0">
              <a:buNone/>
            </a:pPr>
            <a:r>
              <a:rPr lang="en-US" sz="1600" dirty="0" smtClean="0"/>
              <a:t>3</a:t>
            </a:r>
            <a:r>
              <a:rPr lang="en-US" sz="1600" dirty="0"/>
              <a:t>.	</a:t>
            </a:r>
            <a:r>
              <a:rPr lang="en-US" sz="1600" dirty="0">
                <a:solidFill>
                  <a:prstClr val="black"/>
                </a:solidFill>
              </a:rPr>
              <a:t>The Organization ID for anyone using the UMBC IPT system is: </a:t>
            </a:r>
            <a:r>
              <a:rPr lang="en-US" sz="1600" dirty="0" err="1">
                <a:solidFill>
                  <a:prstClr val="black"/>
                </a:solidFill>
              </a:rPr>
              <a:t>umbc</a:t>
            </a:r>
            <a:endParaRPr lang="en-US" sz="1600" dirty="0">
              <a:solidFill>
                <a:prstClr val="black"/>
              </a:solidFill>
            </a:endParaRPr>
          </a:p>
          <a:p>
            <a:pPr marL="0" indent="0">
              <a:buNone/>
            </a:pPr>
            <a:r>
              <a:rPr lang="en-US" sz="1600" dirty="0" smtClean="0"/>
              <a:t>	</a:t>
            </a:r>
            <a:r>
              <a:rPr lang="en-US" sz="1600" dirty="0"/>
              <a:t>1. Yes</a:t>
            </a:r>
          </a:p>
          <a:p>
            <a:pPr marL="800100" lvl="2" indent="0">
              <a:buNone/>
            </a:pPr>
            <a:r>
              <a:rPr lang="en-US" sz="1600" dirty="0"/>
              <a:t>  2. No</a:t>
            </a:r>
          </a:p>
          <a:p>
            <a:pPr marL="0" indent="0">
              <a:buNone/>
            </a:pPr>
            <a:endParaRPr lang="en-US" dirty="0"/>
          </a:p>
        </p:txBody>
      </p:sp>
      <p:pic>
        <p:nvPicPr>
          <p:cNvPr id="4" name="Picture 2" descr="C:\Users\aekasm\Desktop\umbc logo i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2860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Admin\AppData\Local\Microsoft\Windows\Temporary Internet Files\Content.IE5\0BMKPP6Q\MC90043471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0"/>
            <a:ext cx="192087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744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34397</TotalTime>
  <Words>3659</Words>
  <Application>Microsoft Office PowerPoint</Application>
  <PresentationFormat>On-screen Show (4:3)</PresentationFormat>
  <Paragraphs>383</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 Intern Placement Tracking (IPT)  Tutorial for Field Instructors</vt:lpstr>
      <vt:lpstr>Pretest</vt:lpstr>
      <vt:lpstr>Pretest (cont.)</vt:lpstr>
      <vt:lpstr>Introduction</vt:lpstr>
      <vt:lpstr>Privacy Notice</vt:lpstr>
      <vt:lpstr>Getting Started</vt:lpstr>
      <vt:lpstr>Getting Started (cont.)</vt:lpstr>
      <vt:lpstr>Getting Started (cont.)</vt:lpstr>
      <vt:lpstr>       Quiz #1 - Testing Your Knowledge</vt:lpstr>
      <vt:lpstr>IPT Home Page</vt:lpstr>
      <vt:lpstr>IPT Homepage (cont.)</vt:lpstr>
      <vt:lpstr>Field Instructor Detail Page</vt:lpstr>
      <vt:lpstr>Field Instructor Detail Page (cont.)</vt:lpstr>
      <vt:lpstr>       Quiz #2 - Testing Your Knowledge</vt:lpstr>
      <vt:lpstr>Forms</vt:lpstr>
      <vt:lpstr>Forms (cont.)</vt:lpstr>
      <vt:lpstr>Forms (cont.)</vt:lpstr>
      <vt:lpstr>Forms (cont.)</vt:lpstr>
      <vt:lpstr>Forms (cont.)</vt:lpstr>
      <vt:lpstr>Forms (cont.):  Time Sheets</vt:lpstr>
      <vt:lpstr>Forms (cont.)</vt:lpstr>
      <vt:lpstr>Experiencing a Problem?</vt:lpstr>
      <vt:lpstr>IPT Software Support</vt:lpstr>
      <vt:lpstr>       Quiz #3 - Testing Your Knowledge</vt:lpstr>
      <vt:lpstr>Glossary</vt:lpstr>
      <vt:lpstr>Post test</vt:lpstr>
      <vt:lpstr>Post test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 Placement Tracking (IPT) Tutorial  for Field Instructors</dc:title>
  <dc:creator>Adrienne Ekas-Mueting</dc:creator>
  <cp:lastModifiedBy>Conor Aylsworth</cp:lastModifiedBy>
  <cp:revision>76</cp:revision>
  <cp:lastPrinted>2014-06-18T15:03:39Z</cp:lastPrinted>
  <dcterms:created xsi:type="dcterms:W3CDTF">2014-05-20T15:08:37Z</dcterms:created>
  <dcterms:modified xsi:type="dcterms:W3CDTF">2015-09-17T15:51:41Z</dcterms:modified>
</cp:coreProperties>
</file>